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0"/>
  </p:notesMasterIdLst>
  <p:sldIdLst>
    <p:sldId id="274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6" r:id="rId13"/>
    <p:sldId id="268" r:id="rId14"/>
    <p:sldId id="269" r:id="rId15"/>
    <p:sldId id="270" r:id="rId16"/>
    <p:sldId id="271" r:id="rId17"/>
    <p:sldId id="272" r:id="rId18"/>
    <p:sldId id="273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3883B"/>
    <a:srgbClr val="7C9D7E"/>
    <a:srgbClr val="A16400"/>
    <a:srgbClr val="7F99AA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75646"/>
  </p:normalViewPr>
  <p:slideViewPr>
    <p:cSldViewPr snapToGrid="0">
      <p:cViewPr varScale="1">
        <p:scale>
          <a:sx n="55" d="100"/>
          <a:sy n="55" d="100"/>
        </p:scale>
        <p:origin x="-1278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97" d="100"/>
          <a:sy n="97" d="100"/>
        </p:scale>
        <p:origin x="4328" y="200"/>
      </p:cViewPr>
      <p:guideLst/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45DAE31-A38D-E84D-B899-31AC65F0E08E}" type="datetimeFigureOut">
              <a:rPr lang="en-US" smtClean="0"/>
              <a:pPr/>
              <a:t>22-Oct-24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6578F9-2DD8-C840-AF5A-B8BC3D9F399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458692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10000"/>
              </a:lnSpc>
            </a:pPr>
            <a:r>
              <a:rPr lang="ro-RO" sz="1000" dirty="0" smtClean="0">
                <a:solidFill>
                  <a:schemeClr val="bg1"/>
                </a:solidFill>
                <a:effectLst/>
                <a:latin typeface="Avenir Next" panose="020B0503020202020204" pitchFamily="34" charset="0"/>
              </a:rPr>
              <a:t>Bine ați venit la o </a:t>
            </a:r>
            <a:r>
              <a:rPr lang="ro-RO" sz="1200" dirty="0" smtClean="0">
                <a:solidFill>
                  <a:srgbClr val="FFC000"/>
                </a:solidFill>
                <a:latin typeface="Avenir Next" panose="020B0503020202020204" pitchFamily="34" charset="0"/>
              </a:rPr>
              <a:t>S</a:t>
            </a:r>
            <a:r>
              <a:rPr lang="ro-RO" sz="1200" dirty="0" smtClean="0">
                <a:solidFill>
                  <a:srgbClr val="FFC000"/>
                </a:solidFill>
                <a:effectLst/>
                <a:latin typeface="Avenir Next" panose="020B0503020202020204" pitchFamily="34" charset="0"/>
              </a:rPr>
              <a:t>ăptămâna</a:t>
            </a:r>
            <a:r>
              <a:rPr lang="en-US" sz="1200" dirty="0" smtClean="0">
                <a:solidFill>
                  <a:srgbClr val="FFC000"/>
                </a:solidFill>
                <a:effectLst/>
                <a:latin typeface="Avenir Next" panose="020B0503020202020204" pitchFamily="34" charset="0"/>
              </a:rPr>
              <a:t> </a:t>
            </a:r>
            <a:r>
              <a:rPr lang="ro-RO" sz="1200" dirty="0" smtClean="0">
                <a:solidFill>
                  <a:srgbClr val="FFC000"/>
                </a:solidFill>
                <a:effectLst/>
                <a:latin typeface="Avenir Next" panose="020B0503020202020204" pitchFamily="34" charset="0"/>
              </a:rPr>
              <a:t> Specială de Consacrare pentru Copii d</a:t>
            </a:r>
            <a:r>
              <a:rPr lang="ro-RO" sz="1050" dirty="0" smtClean="0">
                <a:solidFill>
                  <a:schemeClr val="bg1"/>
                </a:solidFill>
                <a:effectLst/>
                <a:latin typeface="Avenir Next" panose="020B0503020202020204" pitchFamily="34" charset="0"/>
              </a:rPr>
              <a:t>espre cea mai uimitoare carte din lume</a:t>
            </a:r>
            <a:r>
              <a:rPr lang="en-US" sz="1050" dirty="0" smtClean="0">
                <a:solidFill>
                  <a:schemeClr val="bg1"/>
                </a:solidFill>
                <a:effectLst/>
                <a:latin typeface="Avenir Next" panose="020B0503020202020204" pitchFamily="34" charset="0"/>
              </a:rPr>
              <a:t>—</a:t>
            </a:r>
          </a:p>
          <a:p>
            <a:pPr>
              <a:lnSpc>
                <a:spcPct val="110000"/>
              </a:lnSpc>
            </a:pPr>
            <a:r>
              <a:rPr lang="en-US" sz="1100" b="1" dirty="0" smtClean="0">
                <a:solidFill>
                  <a:schemeClr val="bg1"/>
                </a:solidFill>
                <a:effectLst/>
                <a:latin typeface="Avenir Next" panose="020B0503020202020204" pitchFamily="34" charset="0"/>
              </a:rPr>
              <a:t> BIBL</a:t>
            </a:r>
            <a:r>
              <a:rPr lang="ro-RO" sz="1100" b="1" dirty="0" smtClean="0">
                <a:solidFill>
                  <a:schemeClr val="bg1"/>
                </a:solidFill>
                <a:latin typeface="Avenir Next" panose="020B0503020202020204" pitchFamily="34" charset="0"/>
              </a:rPr>
              <a:t>IA</a:t>
            </a:r>
            <a:r>
              <a:rPr lang="en-US" sz="1100" b="1" dirty="0" smtClean="0">
                <a:solidFill>
                  <a:schemeClr val="bg1"/>
                </a:solidFill>
                <a:effectLst/>
                <a:latin typeface="Avenir Next" panose="020B0503020202020204" pitchFamily="34" charset="0"/>
              </a:rPr>
              <a:t>!</a:t>
            </a:r>
          </a:p>
          <a:p>
            <a:endParaRPr lang="en-US" dirty="0">
              <a:solidFill>
                <a:srgbClr val="000000"/>
              </a:solidFill>
              <a:effectLst/>
              <a:latin typeface="Helvetica" pitchFamily="2" charset="0"/>
            </a:endParaRPr>
          </a:p>
          <a:p>
            <a:r>
              <a:rPr lang="vi-VN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În această săptămână vom porni împreună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vi-VN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într-o călătorie minunată, explorând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comorile care se găsesc în paginile</a:t>
            </a:r>
          </a:p>
          <a:p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Cuvântului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lui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Dumnezeu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Biblia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nu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este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pt-B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ca oricare altă carte; este o mărturie vie,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vi-VN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vibrantă despre iubirea, înțelepciunea și</a:t>
            </a:r>
          </a:p>
          <a:p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puterea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lui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Dumnezeu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ro-RO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dirty="0">
              <a:solidFill>
                <a:srgbClr val="000000"/>
              </a:solidFill>
              <a:effectLst/>
              <a:latin typeface="Helvetica" pitchFamily="2" charset="0"/>
            </a:endParaRPr>
          </a:p>
          <a:p>
            <a:r>
              <a:rPr lang="vi-VN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Deci pregătiți-vă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vi-VN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să vă afundați în minunile Scripturii pe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vi-VN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măsură ce descoperim cum Cuvântul lui</a:t>
            </a:r>
          </a:p>
          <a:p>
            <a:r>
              <a:rPr lang="vi-VN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Dumnezeu influențează fiecare aspect al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vieții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noastre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ro-RO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 la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Geneza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la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Apocalipsa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Biblia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ne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vi-VN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spune povestea iubirii lui Dumnezeu față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vi-VN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 creația Lui, planul Său de răscumpărare</a:t>
            </a:r>
          </a:p>
          <a:p>
            <a:r>
              <a:rPr lang="vi-VN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prin Isus Hristos și făgăduința vieții veșnice.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vi-VN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Este plină de aventuri incitante, de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vi-VN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povești inspirate și adevăruri veșnice care</a:t>
            </a:r>
          </a:p>
          <a:p>
            <a:r>
              <a:rPr lang="fr-F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ne </a:t>
            </a:r>
            <a:r>
              <a:rPr lang="fr-F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înva</a:t>
            </a:r>
            <a:r>
              <a:rPr lang="fr-F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ță </a:t>
            </a:r>
            <a:r>
              <a:rPr lang="fr-F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despre</a:t>
            </a:r>
            <a:r>
              <a:rPr lang="fr-F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fr-F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caracterul</a:t>
            </a:r>
            <a:r>
              <a:rPr lang="fr-F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lui </a:t>
            </a:r>
            <a:r>
              <a:rPr lang="fr-F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Dumnezeu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și despre planul Său incredibil pentru fiecare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dintre noi. Ne rugăm ca această Săptămână</a:t>
            </a:r>
          </a:p>
          <a:p>
            <a:r>
              <a:rPr lang="vi-VN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 consacrare să vă apropie mai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mult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de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Isus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!</a:t>
            </a:r>
            <a:endParaRPr lang="en-US" dirty="0">
              <a:solidFill>
                <a:srgbClr val="000000"/>
              </a:solidFill>
              <a:effectLst/>
              <a:latin typeface="Helvetica" pitchFamily="2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6578F9-2DD8-C840-AF5A-B8BC3D9F399B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0005440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o-RO" dirty="0" smtClean="0">
                <a:solidFill>
                  <a:srgbClr val="000000"/>
                </a:solidFill>
                <a:effectLst/>
                <a:latin typeface="Helvetica" pitchFamily="2" charset="0"/>
              </a:rPr>
              <a:t>Cuvântul</a:t>
            </a:r>
            <a:r>
              <a:rPr lang="ro-RO" baseline="0" dirty="0" smtClean="0">
                <a:solidFill>
                  <a:srgbClr val="000000"/>
                </a:solidFill>
                <a:effectLst/>
                <a:latin typeface="Helvetica" pitchFamily="2" charset="0"/>
              </a:rPr>
              <a:t> lui Dumnezeu mă ajută să cresc</a:t>
            </a:r>
            <a:endParaRPr lang="en-US" dirty="0">
              <a:solidFill>
                <a:srgbClr val="000000"/>
              </a:solidFill>
              <a:effectLst/>
              <a:latin typeface="Helvetica" pitchFamily="2" charset="0"/>
            </a:endParaRPr>
          </a:p>
          <a:p>
            <a:r>
              <a:rPr lang="ro-RO" dirty="0" smtClean="0">
                <a:solidFill>
                  <a:srgbClr val="000000"/>
                </a:solidFill>
                <a:effectLst/>
                <a:latin typeface="Helvetica" pitchFamily="2" charset="0"/>
              </a:rPr>
              <a:t>PLANTEAZĂ</a:t>
            </a:r>
            <a:r>
              <a:rPr lang="ro-RO" baseline="0" dirty="0" smtClean="0">
                <a:solidFill>
                  <a:srgbClr val="000000"/>
                </a:solidFill>
                <a:effectLst/>
                <a:latin typeface="Helvetica" pitchFamily="2" charset="0"/>
              </a:rPr>
              <a:t> SEMINȚELE ADEVĂRULUI</a:t>
            </a:r>
            <a:endParaRPr lang="en-US" dirty="0">
              <a:solidFill>
                <a:srgbClr val="000000"/>
              </a:solidFill>
              <a:effectLst/>
              <a:latin typeface="Helvetica" pitchFamily="2" charset="0"/>
            </a:endParaRPr>
          </a:p>
          <a:p>
            <a:endParaRPr lang="en-US" dirty="0">
              <a:solidFill>
                <a:srgbClr val="000000"/>
              </a:solidFill>
              <a:effectLst/>
              <a:latin typeface="Helvetica" pitchFamily="2" charset="0"/>
            </a:endParaRPr>
          </a:p>
          <a:p>
            <a:r>
              <a:rPr lang="ro-RO" dirty="0" smtClean="0">
                <a:solidFill>
                  <a:srgbClr val="000000"/>
                </a:solidFill>
                <a:effectLst/>
                <a:latin typeface="Helvetica" pitchFamily="2" charset="0"/>
              </a:rPr>
              <a:t>D</a:t>
            </a:r>
            <a:r>
              <a:rPr lang="en-US" dirty="0" smtClean="0">
                <a:solidFill>
                  <a:srgbClr val="000000"/>
                </a:solidFill>
                <a:effectLst/>
                <a:latin typeface="Helvetica" pitchFamily="2" charset="0"/>
              </a:rPr>
              <a:t>e</a:t>
            </a:r>
            <a:r>
              <a:rPr lang="ro-RO" dirty="0" smtClean="0">
                <a:solidFill>
                  <a:srgbClr val="000000"/>
                </a:solidFill>
                <a:effectLst/>
                <a:latin typeface="Helvetica" pitchFamily="2" charset="0"/>
              </a:rPr>
              <a:t> memorat</a:t>
            </a:r>
            <a:r>
              <a:rPr lang="en-US" dirty="0" smtClean="0">
                <a:solidFill>
                  <a:srgbClr val="000000"/>
                </a:solidFill>
                <a:effectLst/>
                <a:latin typeface="Helvetica" pitchFamily="2" charset="0"/>
              </a:rPr>
              <a:t>:</a:t>
            </a:r>
            <a:r>
              <a:rPr lang="vi-VN" dirty="0" smtClean="0"/>
              <a:t>„Strâng Cuvântul Tău în</a:t>
            </a:r>
            <a:r>
              <a:rPr lang="ro-RO" dirty="0" smtClean="0"/>
              <a:t> </a:t>
            </a:r>
            <a:r>
              <a:rPr lang="vi-VN" dirty="0" smtClean="0"/>
              <a:t>inima mea, ca să nu păcătuiesc împotriva</a:t>
            </a:r>
            <a:r>
              <a:rPr lang="ro-RO" dirty="0" smtClean="0"/>
              <a:t> </a:t>
            </a:r>
            <a:r>
              <a:rPr lang="en-US" dirty="0" smtClean="0"/>
              <a:t>Ta” (</a:t>
            </a:r>
            <a:r>
              <a:rPr lang="en-US" dirty="0" err="1" smtClean="0"/>
              <a:t>Psalmii</a:t>
            </a:r>
            <a:r>
              <a:rPr lang="en-US" dirty="0" smtClean="0"/>
              <a:t> 119:11).</a:t>
            </a:r>
            <a:endParaRPr lang="ro-RO" dirty="0" smtClean="0"/>
          </a:p>
          <a:p>
            <a:endParaRPr lang="en-US" dirty="0">
              <a:solidFill>
                <a:srgbClr val="000000"/>
              </a:solidFill>
              <a:effectLst/>
              <a:latin typeface="Helvetica" pitchFamily="2" charset="0"/>
            </a:endParaRPr>
          </a:p>
          <a:p>
            <a:r>
              <a:rPr lang="vi-VN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Te-ai întrebat vreodată cum poți să te apropii mai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vi-VN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mult de Dumnezeu? Ei bine, dă-mi voie să-ți spun un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vi-VN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mic secret – totul ține de Cuvântul Său! Cuvântul lui</a:t>
            </a:r>
          </a:p>
          <a:p>
            <a:r>
              <a:rPr lang="pt-B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Dumnezeu este ca o sămânță specială care, atunci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vi-VN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când este plantată în inimile noastre, ne ajută să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vi-VN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creștem în relația noastră cu El.</a:t>
            </a:r>
            <a:endParaRPr lang="ro-RO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dirty="0">
              <a:solidFill>
                <a:srgbClr val="000000"/>
              </a:solidFill>
              <a:effectLst/>
              <a:latin typeface="Helvetica" pitchFamily="2" charset="0"/>
            </a:endParaRPr>
          </a:p>
          <a:p>
            <a:r>
              <a:rPr lang="da-DK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Psalmii 119:11 spune: „Strâng Cuvântul Tău în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vi-VN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inima mea, ca să nu păcătuiesc împotriva Ta.”</a:t>
            </a:r>
            <a:endParaRPr lang="ro-RO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ro-RO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vi-VN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Imaginează-ți că ai în inimă un cufăr de comori (care este,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fr-F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cu</a:t>
            </a:r>
            <a:r>
              <a:rPr lang="fr-F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fr-F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adevărat</a:t>
            </a:r>
            <a:r>
              <a:rPr lang="fr-F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fr-F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mintea</a:t>
            </a:r>
            <a:r>
              <a:rPr lang="fr-F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ta), </a:t>
            </a:r>
            <a:r>
              <a:rPr lang="fr-F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unde</a:t>
            </a:r>
            <a:r>
              <a:rPr lang="fr-F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ții </a:t>
            </a:r>
            <a:r>
              <a:rPr lang="fr-F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Cuvântul</a:t>
            </a:r>
            <a:r>
              <a:rPr lang="fr-F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lui </a:t>
            </a:r>
            <a:r>
              <a:rPr lang="fr-F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Dumnezeu</a:t>
            </a:r>
            <a:r>
              <a:rPr lang="fr-F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vi-VN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Când ascunzi Cuvântul Său în inima ta, este ca și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pt-B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cum ai planta semințe de bunătate care te ajută să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vi-VN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faci ceea ce este corect. Putem apoi să trăim într-un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fr-F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mod</a:t>
            </a:r>
            <a:r>
              <a:rPr lang="fr-F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care </a:t>
            </a:r>
            <a:r>
              <a:rPr lang="fr-F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Îi</a:t>
            </a:r>
            <a:r>
              <a:rPr lang="fr-F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place lui </a:t>
            </a:r>
            <a:r>
              <a:rPr lang="fr-F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Dumnezeu</a:t>
            </a:r>
            <a:r>
              <a:rPr lang="fr-F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ro-RO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dirty="0">
              <a:solidFill>
                <a:srgbClr val="000000"/>
              </a:solidFill>
              <a:effectLst/>
              <a:latin typeface="Helvetica" pitchFamily="2" charset="0"/>
            </a:endParaRPr>
          </a:p>
          <a:p>
            <a:r>
              <a:rPr lang="vi-VN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Cum putem, așadar, să ascundem Cuvântul lui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Dumnezeu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în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inimile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noastre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?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Ei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bine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nu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este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ca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vi-VN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și cum ai ascunde o jucărie sub pat! În schimb, înseamnă</a:t>
            </a:r>
          </a:p>
          <a:p>
            <a:r>
              <a:rPr lang="vi-VN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să memorezi versete din Biblie, să înțelegi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vi-VN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ce înseamnă ele și să le lași să-ți ghideze gândurile</a:t>
            </a:r>
          </a:p>
          <a:p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și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acțiunile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6578F9-2DD8-C840-AF5A-B8BC3D9F399B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0997704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 exemplu, poate că te simți foarte mânios pe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fratele sau sora ta pentru că a stricat ceva care era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vi-VN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special pentru tine. În loc să țipi la ei sau să spargi</a:t>
            </a:r>
          </a:p>
          <a:p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ceva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ce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le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aparține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îți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amintești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ce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scris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regele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David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vi-VN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în Psalmii 133:1: „Iată ce plăcut și ce dulce este să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vi-VN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locuiască frații împreună.” Acest verset îți amintește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vi-VN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să manifești bunătate și să te rogi pentru fratele tău,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vi-VN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chiar și atunci când ești supărat. Ești capabil să reacționezi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pt-B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diferit de data aceasta! Aceasta înseamnă să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ascunzi Cuvântul lui Dumnezeu în inima ta.</a:t>
            </a:r>
            <a:endParaRPr lang="ro-RO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dirty="0">
              <a:solidFill>
                <a:srgbClr val="000000"/>
              </a:solidFill>
              <a:effectLst/>
              <a:latin typeface="Helvetica" pitchFamily="2" charset="0"/>
            </a:endParaRPr>
          </a:p>
          <a:p>
            <a:r>
              <a:rPr lang="it-IT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Pe măsură ce vei crește, te vei confrunta cu diferite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provocări, cum ar fi să-ți faci prieteni, să faci față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vi-VN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unor situații dificile sau să alegi ceea ce este corect,</a:t>
            </a:r>
          </a:p>
          <a:p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și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nu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ceea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ce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este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ușor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Cuvântul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lui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Dumnezeu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are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vi-VN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îndrumări pentru orice situație! Cu cât citești și înveți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mai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mult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din el, cu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atât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vei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înțelege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mai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bine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dragostea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vi-VN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lui Dumnezeu și planul Său pentru tine.</a:t>
            </a:r>
            <a:endParaRPr lang="ro-RO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dirty="0" smtClean="0">
              <a:solidFill>
                <a:srgbClr val="000000"/>
              </a:solidFill>
              <a:effectLst/>
              <a:latin typeface="Helvetica" pitchFamily="2" charset="0"/>
            </a:endParaRPr>
          </a:p>
          <a:p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Gândește-te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la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relația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ta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cu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Dumnezeu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așa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cum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te-ai gândi la o grădină frumoasă. La fel cum plantele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fr-F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au </a:t>
            </a:r>
            <a:r>
              <a:rPr lang="fr-F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nevoie</a:t>
            </a:r>
            <a:r>
              <a:rPr lang="fr-F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de </a:t>
            </a:r>
            <a:r>
              <a:rPr lang="fr-F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apă</a:t>
            </a:r>
            <a:r>
              <a:rPr lang="fr-F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de </a:t>
            </a:r>
            <a:r>
              <a:rPr lang="fr-F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lumina</a:t>
            </a:r>
            <a:r>
              <a:rPr lang="fr-F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fr-F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soarelui</a:t>
            </a:r>
            <a:r>
              <a:rPr lang="fr-F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și de un</a:t>
            </a:r>
          </a:p>
          <a:p>
            <a:r>
              <a:rPr lang="fr-F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sol bun </a:t>
            </a:r>
            <a:r>
              <a:rPr lang="fr-F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pentru</a:t>
            </a:r>
            <a:r>
              <a:rPr lang="fr-F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 </a:t>
            </a:r>
            <a:r>
              <a:rPr lang="fr-F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cre</a:t>
            </a:r>
            <a:r>
              <a:rPr lang="fr-F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ște, și tu ai </a:t>
            </a:r>
            <a:r>
              <a:rPr lang="fr-F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nevoie</a:t>
            </a:r>
            <a:r>
              <a:rPr lang="fr-F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de </a:t>
            </a:r>
            <a:r>
              <a:rPr lang="fr-F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Cuvântul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lui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Dumnezeu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pentru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crește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din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punct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de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vedere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spiritual. Cu cât îți uzi mai mult inima cu Cuvântul</a:t>
            </a:r>
          </a:p>
          <a:p>
            <a:r>
              <a:rPr lang="vi-VN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Său, cu atât mai mult vei înflori în persoana uimitoare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vi-VN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care ai fost creată de Dumnezeu să fii!</a:t>
            </a:r>
          </a:p>
          <a:p>
            <a:r>
              <a:rPr lang="vi-VN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Așadar, dragi prieteni, haideți să facem împreună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pt-B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 promisiune astăzi – să ascundem Cuvântul lui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vi-VN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Dumnezeu în inima noastră, să îl lăsăm să ne modeleze</a:t>
            </a:r>
          </a:p>
          <a:p>
            <a:r>
              <a:rPr lang="vi-VN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viața și să ne apropiem de El în fiecare zi. Având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vi-VN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Cuvântul lui Dumnezeu drept călăuză, nu avem limite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în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ceea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ce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privește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vi-VN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creșterea noastră în dragostea</a:t>
            </a:r>
          </a:p>
          <a:p>
            <a:r>
              <a:rPr lang="vi-VN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și harul Său!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</a:p>
          <a:p>
            <a:endParaRPr lang="ro-RO" sz="1200" kern="1200" baseline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o-RO" dirty="0" smtClean="0">
                <a:solidFill>
                  <a:srgbClr val="000000"/>
                </a:solidFill>
                <a:effectLst/>
                <a:latin typeface="Helvetica" pitchFamily="2" charset="0"/>
              </a:rPr>
              <a:t>SĂ</a:t>
            </a:r>
            <a:r>
              <a:rPr lang="ro-RO" baseline="0" dirty="0" smtClean="0">
                <a:solidFill>
                  <a:srgbClr val="000000"/>
                </a:solidFill>
                <a:effectLst/>
                <a:latin typeface="Helvetica" pitchFamily="2" charset="0"/>
              </a:rPr>
              <a:t> NE GÂNDIM ÎMPREUNĂ</a:t>
            </a:r>
            <a:r>
              <a:rPr lang="en-US" dirty="0" smtClean="0">
                <a:solidFill>
                  <a:srgbClr val="000000"/>
                </a:solidFill>
                <a:effectLst/>
                <a:latin typeface="Helvetica" pitchFamily="2" charset="0"/>
              </a:rPr>
              <a:t>:</a:t>
            </a:r>
            <a:endParaRPr lang="en-US" dirty="0">
              <a:solidFill>
                <a:srgbClr val="000000"/>
              </a:solidFill>
              <a:effectLst/>
              <a:latin typeface="Helvetica" pitchFamily="2" charset="0"/>
            </a:endParaRPr>
          </a:p>
          <a:p>
            <a:pPr>
              <a:buNone/>
            </a:pPr>
            <a:r>
              <a:rPr lang="ro-RO" sz="1200" dirty="0" smtClean="0"/>
              <a:t>1. </a:t>
            </a:r>
            <a:r>
              <a:rPr lang="it-IT" sz="1200" dirty="0" smtClean="0"/>
              <a:t>Ai un verset special pe care</a:t>
            </a:r>
            <a:r>
              <a:rPr lang="ro-RO" sz="1200" dirty="0" smtClean="0"/>
              <a:t> </a:t>
            </a:r>
            <a:r>
              <a:rPr lang="en-US" sz="1200" dirty="0" smtClean="0"/>
              <a:t>l-</a:t>
            </a:r>
            <a:r>
              <a:rPr lang="en-US" sz="1200" dirty="0" err="1" smtClean="0"/>
              <a:t>ai</a:t>
            </a:r>
            <a:r>
              <a:rPr lang="en-US" sz="1200" dirty="0" smtClean="0"/>
              <a:t> </a:t>
            </a:r>
            <a:r>
              <a:rPr lang="en-US" sz="1200" dirty="0" err="1" smtClean="0"/>
              <a:t>memorat</a:t>
            </a:r>
            <a:r>
              <a:rPr lang="en-US" sz="1200" dirty="0" smtClean="0"/>
              <a:t>?</a:t>
            </a:r>
          </a:p>
          <a:p>
            <a:pPr>
              <a:buNone/>
            </a:pPr>
            <a:r>
              <a:rPr lang="nl-NL" sz="1200" dirty="0" smtClean="0"/>
              <a:t>2. Este amuzant să te gândești</a:t>
            </a:r>
            <a:r>
              <a:rPr lang="ro-RO" sz="1200" dirty="0" smtClean="0"/>
              <a:t> </a:t>
            </a:r>
            <a:r>
              <a:rPr lang="en-US" sz="1200" dirty="0" smtClean="0"/>
              <a:t>la </a:t>
            </a:r>
            <a:r>
              <a:rPr lang="en-US" sz="1200" dirty="0" err="1" smtClean="0"/>
              <a:t>Cuvântul</a:t>
            </a:r>
            <a:r>
              <a:rPr lang="en-US" sz="1200" dirty="0" smtClean="0"/>
              <a:t> </a:t>
            </a:r>
            <a:r>
              <a:rPr lang="en-US" sz="1200" dirty="0" err="1" smtClean="0"/>
              <a:t>lui</a:t>
            </a:r>
            <a:r>
              <a:rPr lang="en-US" sz="1200" dirty="0" smtClean="0"/>
              <a:t> </a:t>
            </a:r>
            <a:r>
              <a:rPr lang="en-US" sz="1200" dirty="0" err="1" smtClean="0"/>
              <a:t>Dumnezeu</a:t>
            </a:r>
            <a:r>
              <a:rPr lang="ro-RO" sz="1200" dirty="0" smtClean="0"/>
              <a:t> </a:t>
            </a:r>
            <a:r>
              <a:rPr lang="it-IT" sz="1200" dirty="0" smtClean="0"/>
              <a:t>ca la o sămânță care crește.</a:t>
            </a:r>
            <a:r>
              <a:rPr lang="ro-RO" sz="1200" dirty="0" smtClean="0"/>
              <a:t> </a:t>
            </a:r>
            <a:r>
              <a:rPr lang="en-US" sz="1200" dirty="0" err="1" smtClean="0"/>
              <a:t>Poate</a:t>
            </a:r>
            <a:r>
              <a:rPr lang="en-US" sz="1200" dirty="0" smtClean="0"/>
              <a:t> data </a:t>
            </a:r>
            <a:r>
              <a:rPr lang="en-US" sz="1200" dirty="0" err="1" smtClean="0"/>
              <a:t>viitoare</a:t>
            </a:r>
            <a:r>
              <a:rPr lang="en-US" sz="1200" dirty="0" smtClean="0"/>
              <a:t> </a:t>
            </a:r>
            <a:r>
              <a:rPr lang="en-US" sz="1200" dirty="0" err="1" smtClean="0"/>
              <a:t>când</a:t>
            </a:r>
            <a:r>
              <a:rPr lang="en-US" sz="1200" dirty="0" smtClean="0"/>
              <a:t> </a:t>
            </a:r>
            <a:r>
              <a:rPr lang="en-US" sz="1200" dirty="0" err="1" smtClean="0"/>
              <a:t>te</a:t>
            </a:r>
            <a:r>
              <a:rPr lang="ro-RO" sz="1200" dirty="0" smtClean="0"/>
              <a:t> </a:t>
            </a:r>
            <a:r>
              <a:rPr lang="vi-VN" sz="1200" dirty="0" smtClean="0"/>
              <a:t>afli lângă o grădină sau când</a:t>
            </a:r>
            <a:r>
              <a:rPr lang="ro-RO" sz="1200" dirty="0" smtClean="0"/>
              <a:t> </a:t>
            </a:r>
            <a:r>
              <a:rPr lang="fr-FR" sz="1200" dirty="0" err="1" smtClean="0"/>
              <a:t>vezi</a:t>
            </a:r>
            <a:r>
              <a:rPr lang="fr-FR" sz="1200" dirty="0" smtClean="0"/>
              <a:t> un </a:t>
            </a:r>
            <a:r>
              <a:rPr lang="fr-FR" sz="1200" dirty="0" err="1" smtClean="0"/>
              <a:t>pachet</a:t>
            </a:r>
            <a:r>
              <a:rPr lang="fr-FR" sz="1200" dirty="0" smtClean="0"/>
              <a:t> de </a:t>
            </a:r>
            <a:r>
              <a:rPr lang="fr-FR" sz="1200" dirty="0" err="1" smtClean="0"/>
              <a:t>semin</a:t>
            </a:r>
            <a:r>
              <a:rPr lang="fr-FR" sz="1200" dirty="0" smtClean="0"/>
              <a:t>țe, îți</a:t>
            </a:r>
            <a:r>
              <a:rPr lang="ro-RO" sz="1200" dirty="0" smtClean="0"/>
              <a:t> </a:t>
            </a:r>
            <a:r>
              <a:rPr lang="en-US" sz="1200" dirty="0" err="1" smtClean="0"/>
              <a:t>vei</a:t>
            </a:r>
            <a:r>
              <a:rPr lang="en-US" sz="1200" dirty="0" smtClean="0"/>
              <a:t> </a:t>
            </a:r>
            <a:r>
              <a:rPr lang="en-US" sz="1200" dirty="0" err="1" smtClean="0"/>
              <a:t>aminti</a:t>
            </a:r>
            <a:r>
              <a:rPr lang="en-US" sz="1200" dirty="0" smtClean="0"/>
              <a:t> de </a:t>
            </a:r>
            <a:r>
              <a:rPr lang="en-US" sz="1200" dirty="0" err="1" smtClean="0"/>
              <a:t>Biblie</a:t>
            </a:r>
            <a:r>
              <a:rPr lang="en-US" sz="1200" dirty="0" smtClean="0"/>
              <a:t>.</a:t>
            </a:r>
            <a:endParaRPr lang="en-US" sz="1200" dirty="0" smtClean="0">
              <a:solidFill>
                <a:schemeClr val="tx1">
                  <a:alpha val="80000"/>
                </a:schemeClr>
              </a:solidFill>
              <a:latin typeface="Avenir Next" panose="020B0503020202020204" pitchFamily="34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6578F9-2DD8-C840-AF5A-B8BC3D9F399B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7654949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o-RO" dirty="0" smtClean="0">
                <a:solidFill>
                  <a:srgbClr val="000000"/>
                </a:solidFill>
                <a:effectLst/>
                <a:latin typeface="Helvetica" pitchFamily="2" charset="0"/>
              </a:rPr>
              <a:t>Cuvântul lui Dumnezeu îmi oferă o imagine a lui Isus</a:t>
            </a:r>
            <a:endParaRPr lang="en-US" dirty="0">
              <a:solidFill>
                <a:srgbClr val="000000"/>
              </a:solidFill>
              <a:effectLst/>
              <a:latin typeface="Helvetica" pitchFamily="2" charset="0"/>
            </a:endParaRPr>
          </a:p>
          <a:p>
            <a:r>
              <a:rPr lang="ro-RO" dirty="0" smtClean="0">
                <a:solidFill>
                  <a:srgbClr val="000000"/>
                </a:solidFill>
                <a:effectLst/>
                <a:latin typeface="Helvetica" pitchFamily="2" charset="0"/>
              </a:rPr>
              <a:t>ÎMI</a:t>
            </a:r>
            <a:r>
              <a:rPr lang="ro-RO" baseline="0" dirty="0" smtClean="0">
                <a:solidFill>
                  <a:srgbClr val="000000"/>
                </a:solidFill>
                <a:effectLst/>
                <a:latin typeface="Helvetica" pitchFamily="2" charset="0"/>
              </a:rPr>
              <a:t> ARATĂ CUM SĂ TRĂIESC CA EL</a:t>
            </a:r>
            <a:endParaRPr lang="en-US" dirty="0">
              <a:solidFill>
                <a:srgbClr val="000000"/>
              </a:solidFill>
              <a:effectLst/>
              <a:latin typeface="Helvetica" pitchFamily="2" charset="0"/>
            </a:endParaRPr>
          </a:p>
          <a:p>
            <a:endParaRPr lang="en-US" dirty="0">
              <a:solidFill>
                <a:srgbClr val="000000"/>
              </a:solidFill>
              <a:effectLst/>
              <a:latin typeface="Helvetica" pitchFamily="2" charset="0"/>
            </a:endParaRPr>
          </a:p>
          <a:p>
            <a:pPr>
              <a:buNone/>
            </a:pPr>
            <a:r>
              <a:rPr lang="ro-RO" sz="1200" b="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Avenir Next" panose="020B0503020202020204" pitchFamily="34" charset="0"/>
              </a:rPr>
              <a:t>D</a:t>
            </a:r>
            <a:r>
              <a:rPr lang="en-US" sz="1200" b="0" dirty="0" smtClean="0">
                <a:solidFill>
                  <a:schemeClr val="accent6">
                    <a:lumMod val="60000"/>
                    <a:lumOff val="40000"/>
                  </a:schemeClr>
                </a:solidFill>
                <a:effectLst/>
                <a:latin typeface="Avenir Next" panose="020B0503020202020204" pitchFamily="34" charset="0"/>
              </a:rPr>
              <a:t>e</a:t>
            </a:r>
            <a:r>
              <a:rPr lang="ro-RO" sz="1200" b="0" dirty="0" smtClean="0">
                <a:solidFill>
                  <a:schemeClr val="accent6">
                    <a:lumMod val="60000"/>
                    <a:lumOff val="40000"/>
                  </a:schemeClr>
                </a:solidFill>
                <a:effectLst/>
                <a:latin typeface="Avenir Next" panose="020B0503020202020204" pitchFamily="34" charset="0"/>
              </a:rPr>
              <a:t> memorat</a:t>
            </a:r>
            <a:r>
              <a:rPr lang="en-US" sz="1200" b="0" dirty="0" smtClean="0">
                <a:solidFill>
                  <a:schemeClr val="accent6">
                    <a:lumMod val="60000"/>
                    <a:lumOff val="40000"/>
                  </a:schemeClr>
                </a:solidFill>
                <a:effectLst/>
                <a:latin typeface="Avenir Next" panose="020B0503020202020204" pitchFamily="34" charset="0"/>
              </a:rPr>
              <a:t>: </a:t>
            </a:r>
            <a:r>
              <a:rPr lang="en-US" sz="1200" dirty="0" smtClean="0"/>
              <a:t>„</a:t>
            </a:r>
            <a:r>
              <a:rPr lang="en-US" sz="1200" dirty="0" err="1" smtClean="0"/>
              <a:t>Cercetaţi</a:t>
            </a:r>
            <a:r>
              <a:rPr lang="en-US" sz="1200" dirty="0" smtClean="0"/>
              <a:t> </a:t>
            </a:r>
            <a:r>
              <a:rPr lang="en-US" sz="1200" dirty="0" err="1" smtClean="0"/>
              <a:t>Scripturile</a:t>
            </a:r>
            <a:r>
              <a:rPr lang="en-US" sz="1200" dirty="0" smtClean="0"/>
              <a:t>,</a:t>
            </a:r>
            <a:r>
              <a:rPr lang="ro-RO" sz="1200" dirty="0" smtClean="0"/>
              <a:t> </a:t>
            </a:r>
            <a:r>
              <a:rPr lang="vi-VN" sz="1200" dirty="0" smtClean="0"/>
              <a:t>pentru că socotiţi că în ele aveţi viaţa</a:t>
            </a:r>
            <a:r>
              <a:rPr lang="ro-RO" sz="1200" dirty="0" smtClean="0"/>
              <a:t> </a:t>
            </a:r>
            <a:r>
              <a:rPr lang="pt-BR" sz="1200" dirty="0" smtClean="0"/>
              <a:t>veşnică, dar tocmai ele mărturisesc</a:t>
            </a:r>
            <a:r>
              <a:rPr lang="ro-RO" sz="1200" dirty="0" smtClean="0"/>
              <a:t> </a:t>
            </a:r>
            <a:r>
              <a:rPr lang="en-US" sz="1200" dirty="0" err="1" smtClean="0"/>
              <a:t>despre</a:t>
            </a:r>
            <a:r>
              <a:rPr lang="en-US" sz="1200" dirty="0" smtClean="0"/>
              <a:t> Mine” (</a:t>
            </a:r>
            <a:r>
              <a:rPr lang="en-US" sz="1200" dirty="0" err="1" smtClean="0"/>
              <a:t>Ioan</a:t>
            </a:r>
            <a:r>
              <a:rPr lang="en-US" sz="1200" dirty="0" smtClean="0"/>
              <a:t> 5:39)</a:t>
            </a:r>
            <a:endParaRPr lang="ro-RO" sz="1200" dirty="0" smtClean="0"/>
          </a:p>
          <a:p>
            <a:pPr>
              <a:buNone/>
            </a:pPr>
            <a:endParaRPr lang="en-US" sz="1200" dirty="0" smtClean="0">
              <a:latin typeface="Avenir Next" panose="020B0503020202020204" pitchFamily="34" charset="0"/>
            </a:endParaRPr>
          </a:p>
          <a:p>
            <a:r>
              <a:rPr lang="vi-VN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Nu toată lumea L-a plăcut pe Isus când a trăit aici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vi-VN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pe pământ, inclusiv mulți dintre liderii religioși. Poporul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vi-VN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lui Dumnezeu, evreii, erau privilegiați să aibă</a:t>
            </a:r>
          </a:p>
          <a:p>
            <a:r>
              <a:rPr lang="vi-VN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Scripturile. Ei le studiau pentru că așteptau cu nerăbdare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împlinirea promisiunii speciale referitoare la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un Mântuitor – cineva despre care credeau că îi va</a:t>
            </a:r>
          </a:p>
          <a:p>
            <a:r>
              <a:rPr lang="vi-VN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elibera de sub stăpânirea romanilor necruțători care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vi-VN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le invadaseră țara.</a:t>
            </a:r>
            <a:endParaRPr lang="ro-RO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dirty="0">
              <a:solidFill>
                <a:srgbClr val="000000"/>
              </a:solidFill>
              <a:effectLst/>
              <a:latin typeface="Helvetica" pitchFamily="2" charset="0"/>
            </a:endParaRPr>
          </a:p>
          <a:p>
            <a:r>
              <a:rPr lang="vi-VN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Din nefericire, mulți au studiat Scripturile fără a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vi-VN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permite ca Dumnezeu să-i ajute să înțeleagă ceea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fr-F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ce </a:t>
            </a:r>
            <a:r>
              <a:rPr lang="fr-F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citeau</a:t>
            </a:r>
            <a:r>
              <a:rPr lang="fr-F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  <a:r>
              <a:rPr lang="fr-F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Mul</a:t>
            </a:r>
            <a:r>
              <a:rPr lang="fr-F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ți </a:t>
            </a:r>
            <a:r>
              <a:rPr lang="fr-F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citeau</a:t>
            </a:r>
            <a:r>
              <a:rPr lang="fr-F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fr-F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Scripturile</a:t>
            </a:r>
            <a:r>
              <a:rPr lang="fr-F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fr-F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pentru</a:t>
            </a:r>
            <a:r>
              <a:rPr lang="fr-F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fr-F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că</a:t>
            </a:r>
            <a:r>
              <a:rPr lang="fr-F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fr-F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sim</a:t>
            </a:r>
            <a:r>
              <a:rPr lang="fr-F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țeau</a:t>
            </a:r>
          </a:p>
          <a:p>
            <a:r>
              <a:rPr lang="vi-VN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că trebuiau să facă lucrul acesta, fără să știe că acestea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aveau o putere vie. Acest lucru i-a orbit împiedicându-</a:t>
            </a:r>
            <a:r>
              <a:rPr lang="vi-VN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 să vadă adevărul cu privire la modul în care</a:t>
            </a:r>
          </a:p>
          <a:p>
            <a:r>
              <a:rPr lang="vi-VN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avea să vină Mântuitorul. Ei au ratat ceea ce profetul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Isaia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vi-VN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scrisese în Isaia 53, că Mântuitorul avea să vină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vi-VN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ca o persoană umilă. Mulți au pierdut ocazia de 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vi-VN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a-L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cunoaște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pe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Isus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de a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deveni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prietenii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Lui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deși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El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vi-VN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trăia cu ei în fiecare zi. Au pierdut șansa de a vedea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dragostea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și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caracterul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lui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Dumnezeu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manifestate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în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vi-VN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viața lui Isus. Isus a venit să ne arate cum să ne supunem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vi-VN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lui Dumnezeu și cum să ne iubim unii pe alții,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vi-VN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indiferent cât de dificilă este viața.</a:t>
            </a:r>
            <a:endParaRPr lang="ro-RO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ro-RO" dirty="0" smtClean="0">
                <a:solidFill>
                  <a:srgbClr val="000000"/>
                </a:solidFill>
                <a:effectLst/>
                <a:latin typeface="Helvetica" pitchFamily="2" charset="0"/>
              </a:rPr>
              <a:t> </a:t>
            </a:r>
            <a:endParaRPr lang="en-US" dirty="0">
              <a:solidFill>
                <a:srgbClr val="000000"/>
              </a:solidFill>
              <a:effectLst/>
              <a:latin typeface="Helvetica" pitchFamily="2" charset="0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La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fel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ca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în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cazul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multor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oameni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din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vremea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lui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Isus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este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ușor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pentru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noi să cădem în capcana de a citi Biblia în fiecare zi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vi-VN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fără a face din Isus prietenul nostru. Biblia are puterea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 a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aduce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vindecare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în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inimile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noastre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frânte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vi-VN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și de a ne elibera de obiceiurile noastre păcătoase.</a:t>
            </a:r>
          </a:p>
          <a:p>
            <a:r>
              <a:rPr lang="pt-B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Dar putem experimenta această putere doar atunci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vi-VN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când alegem să interacționăm cu Biblia pentru ceea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vi-VN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ce este cu adevărat, Cuvântul viu al lui Dumnezeu.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6578F9-2DD8-C840-AF5A-B8BC3D9F399B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37912534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vi-VN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În copilărie, obișnuiam să merg la biserică, dar nu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vi-VN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am crezut niciodată că Dumnezeu mă iubește, pentru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că trecusem prin niște lucruri dificile. Credeam că</a:t>
            </a:r>
          </a:p>
          <a:p>
            <a:r>
              <a:rPr lang="vi-VN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Dumnezeu mă pedepsește. Am încercat să devin o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vi-VN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persoană bună, mergând la biserică și făcând lucruri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pt-B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frumoase pentru alții, dar inima mea nu se conecta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la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Dumnezeu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sau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la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ceilalți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oameni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din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jurul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meu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Într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-o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zi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am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citit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Ioan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3:17, care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spune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: „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Dumnezeu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în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vi-VN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adevăr, n-a trimis pe Fiul Său în lume ca să judece lumea,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vi-VN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ci ca lumea să fie mântuită prin El.” Acest verset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vi-VN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din Scriptură a înlăturat presiunea de a fi o persoană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vi-VN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bună, care mă apăsa. Am învățat că singura cale spre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pt-B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pace și spre a trăi o viață biruitoare este de a-L face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pe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Isus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prietenul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meu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ro-RO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dirty="0">
              <a:solidFill>
                <a:srgbClr val="000000"/>
              </a:solidFill>
              <a:effectLst/>
              <a:latin typeface="Helvetica" pitchFamily="2" charset="0"/>
            </a:endParaRPr>
          </a:p>
          <a:p>
            <a:r>
              <a:rPr lang="vi-VN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Isus vrea să fie prietenul tău special pentru a-ți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vi-VN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putea arăta secretele pe care le are pentru tine în Cuvântul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Său și lucrarea specială pe care o are pentru</a:t>
            </a:r>
          </a:p>
          <a:p>
            <a:r>
              <a:rPr lang="vi-VN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tine în această lume. Îl vei invita pe Duhul Său cel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vi-VN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Sfânt să te călăuzească de fiecare dată când citești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vi-VN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Biblia? Îți vei face timp să te oprești și să asculți vocea</a:t>
            </a:r>
          </a:p>
          <a:p>
            <a:r>
              <a:rPr lang="vi-VN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Lui atunci când îți vorbește? Mă rog să experimentezi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dragostea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și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prezența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de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nedescris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lui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Dumnezeu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vi-VN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pe măsură ce te conectezi cu Isus prin intermediul</a:t>
            </a:r>
          </a:p>
          <a:p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Bibliei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ro-RO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dirty="0">
              <a:solidFill>
                <a:srgbClr val="000000"/>
              </a:solidFill>
              <a:effectLst/>
              <a:latin typeface="Helvetica" pitchFamily="2" charset="0"/>
            </a:endParaRPr>
          </a:p>
          <a:p>
            <a:r>
              <a:rPr lang="ro-RO" dirty="0" smtClean="0">
                <a:solidFill>
                  <a:srgbClr val="000000"/>
                </a:solidFill>
                <a:effectLst/>
                <a:latin typeface="Helvetica" pitchFamily="2" charset="0"/>
              </a:rPr>
              <a:t>SĂ</a:t>
            </a:r>
            <a:r>
              <a:rPr lang="ro-RO" baseline="0" dirty="0" smtClean="0">
                <a:solidFill>
                  <a:srgbClr val="000000"/>
                </a:solidFill>
                <a:effectLst/>
                <a:latin typeface="Helvetica" pitchFamily="2" charset="0"/>
              </a:rPr>
              <a:t> NE GÂNDIM ÎMPREUNĂ</a:t>
            </a:r>
            <a:r>
              <a:rPr lang="en-US" dirty="0" smtClean="0">
                <a:solidFill>
                  <a:srgbClr val="000000"/>
                </a:solidFill>
                <a:effectLst/>
                <a:latin typeface="Helvetica" pitchFamily="2" charset="0"/>
              </a:rPr>
              <a:t>:</a:t>
            </a:r>
            <a:endParaRPr lang="en-US" dirty="0">
              <a:solidFill>
                <a:srgbClr val="000000"/>
              </a:solidFill>
              <a:effectLst/>
              <a:latin typeface="Helvetica" pitchFamily="2" charset="0"/>
            </a:endParaRPr>
          </a:p>
          <a:p>
            <a:pPr>
              <a:buNone/>
            </a:pPr>
            <a:r>
              <a:rPr lang="ro-RO" sz="1200" dirty="0" smtClean="0"/>
              <a:t>1. </a:t>
            </a:r>
            <a:r>
              <a:rPr lang="fr-FR" sz="1200" dirty="0" smtClean="0"/>
              <a:t>Ce a </a:t>
            </a:r>
            <a:r>
              <a:rPr lang="fr-FR" sz="1200" dirty="0" err="1" smtClean="0"/>
              <a:t>făcut</a:t>
            </a:r>
            <a:r>
              <a:rPr lang="fr-FR" sz="1200" dirty="0" smtClean="0"/>
              <a:t> </a:t>
            </a:r>
            <a:r>
              <a:rPr lang="fr-FR" sz="1200" dirty="0" err="1" smtClean="0"/>
              <a:t>Cuvântul</a:t>
            </a:r>
            <a:r>
              <a:rPr lang="fr-FR" sz="1200" dirty="0" smtClean="0"/>
              <a:t> lui </a:t>
            </a:r>
            <a:r>
              <a:rPr lang="fr-FR" sz="1200" dirty="0" err="1" smtClean="0"/>
              <a:t>Dumnezeu</a:t>
            </a:r>
            <a:r>
              <a:rPr lang="ro-RO" sz="1200" dirty="0" smtClean="0"/>
              <a:t> </a:t>
            </a:r>
            <a:r>
              <a:rPr lang="en-US" sz="1200" dirty="0" err="1" smtClean="0"/>
              <a:t>pentru</a:t>
            </a:r>
            <a:r>
              <a:rPr lang="en-US" sz="1200" dirty="0" smtClean="0"/>
              <a:t> Teacher Faith?</a:t>
            </a:r>
          </a:p>
          <a:p>
            <a:pPr>
              <a:buNone/>
            </a:pPr>
            <a:r>
              <a:rPr lang="vi-VN" sz="1200" dirty="0" smtClean="0"/>
              <a:t>2. Ce ai învățat despre Isus prin citirea</a:t>
            </a:r>
            <a:r>
              <a:rPr lang="ro-RO" sz="1200" dirty="0" smtClean="0"/>
              <a:t> </a:t>
            </a:r>
            <a:r>
              <a:rPr lang="vi-VN" sz="1200" dirty="0" smtClean="0"/>
              <a:t>Cuvântului Său?</a:t>
            </a:r>
            <a:endParaRPr lang="en-US" sz="1200" dirty="0" smtClean="0">
              <a:solidFill>
                <a:schemeClr val="tx1">
                  <a:alpha val="80000"/>
                </a:schemeClr>
              </a:solidFill>
              <a:latin typeface="Avenir Next" panose="020B0503020202020204" pitchFamily="34" charset="0"/>
            </a:endParaRPr>
          </a:p>
          <a:p>
            <a:endParaRPr lang="en-US" dirty="0">
              <a:solidFill>
                <a:srgbClr val="000000"/>
              </a:solidFill>
              <a:effectLst/>
              <a:latin typeface="Helvetica" pitchFamily="2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6578F9-2DD8-C840-AF5A-B8BC3D9F399B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03265924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o-RO" sz="2400" b="0" dirty="0" smtClean="0">
                <a:latin typeface="Helvetica" pitchFamily="2" charset="0"/>
              </a:rPr>
              <a:t>Cuvântul lui Dumnezeu îmi dă Pace</a:t>
            </a:r>
            <a:r>
              <a:rPr lang="en-US" sz="1800" dirty="0" smtClean="0">
                <a:effectLst/>
                <a:latin typeface="Helvetica" pitchFamily="2" charset="0"/>
              </a:rPr>
              <a:t/>
            </a:r>
            <a:br>
              <a:rPr lang="en-US" sz="1800" dirty="0" smtClean="0">
                <a:effectLst/>
                <a:latin typeface="Helvetica" pitchFamily="2" charset="0"/>
              </a:rPr>
            </a:br>
            <a:r>
              <a:rPr lang="ro-RO" sz="1200" dirty="0" smtClean="0">
                <a:solidFill>
                  <a:srgbClr val="C00000"/>
                </a:solidFill>
                <a:latin typeface="Helvetica" pitchFamily="2" charset="0"/>
                <a:cs typeface="Didot" panose="02000503000000020003" pitchFamily="2" charset="-79"/>
              </a:rPr>
              <a:t>GĂSIND FERICIRE ȘI ALINARE Î</a:t>
            </a:r>
            <a:r>
              <a:rPr lang="en-US" sz="1200" dirty="0" smtClean="0">
                <a:solidFill>
                  <a:srgbClr val="C00000"/>
                </a:solidFill>
                <a:effectLst/>
                <a:latin typeface="Didot" panose="02000503000000020003" pitchFamily="2" charset="-79"/>
                <a:cs typeface="Didot" panose="02000503000000020003" pitchFamily="2" charset="-79"/>
              </a:rPr>
              <a:t>N BIBL</a:t>
            </a:r>
            <a:r>
              <a:rPr lang="ro-RO" sz="1200" dirty="0" smtClean="0">
                <a:solidFill>
                  <a:srgbClr val="C00000"/>
                </a:solidFill>
                <a:effectLst/>
                <a:latin typeface="Didot" panose="02000503000000020003" pitchFamily="2" charset="-79"/>
                <a:cs typeface="Didot" panose="02000503000000020003" pitchFamily="2" charset="-79"/>
              </a:rPr>
              <a:t>I</a:t>
            </a:r>
            <a:r>
              <a:rPr lang="en-US" sz="1200" dirty="0" smtClean="0">
                <a:solidFill>
                  <a:srgbClr val="C00000"/>
                </a:solidFill>
                <a:effectLst/>
                <a:latin typeface="Didot" panose="02000503000000020003" pitchFamily="2" charset="-79"/>
                <a:cs typeface="Didot" panose="02000503000000020003" pitchFamily="2" charset="-79"/>
              </a:rPr>
              <a:t>E</a:t>
            </a:r>
            <a:endParaRPr lang="ro-RO" sz="1200" dirty="0" smtClean="0">
              <a:solidFill>
                <a:srgbClr val="C00000"/>
              </a:solidFill>
              <a:effectLst/>
              <a:latin typeface="Didot" panose="02000503000000020003" pitchFamily="2" charset="-79"/>
              <a:cs typeface="Didot" panose="02000503000000020003" pitchFamily="2" charset="-79"/>
            </a:endParaRPr>
          </a:p>
          <a:p>
            <a:endParaRPr lang="en-US" dirty="0">
              <a:solidFill>
                <a:srgbClr val="000000"/>
              </a:solidFill>
              <a:effectLst/>
              <a:latin typeface="Helvetica" pitchFamily="2" charset="0"/>
            </a:endParaRPr>
          </a:p>
          <a:p>
            <a:r>
              <a:rPr lang="ro-RO" sz="1200" b="0" dirty="0" smtClean="0">
                <a:solidFill>
                  <a:srgbClr val="C00000"/>
                </a:solidFill>
                <a:latin typeface="Avenir Next" panose="020B0503020202020204" pitchFamily="34" charset="0"/>
              </a:rPr>
              <a:t>D</a:t>
            </a:r>
            <a:r>
              <a:rPr lang="en-US" sz="1200" b="0" dirty="0" smtClean="0">
                <a:solidFill>
                  <a:srgbClr val="C00000"/>
                </a:solidFill>
                <a:effectLst/>
                <a:latin typeface="Avenir Next" panose="020B0503020202020204" pitchFamily="34" charset="0"/>
              </a:rPr>
              <a:t>e</a:t>
            </a:r>
            <a:r>
              <a:rPr lang="ro-RO" sz="1200" b="0" dirty="0" smtClean="0">
                <a:solidFill>
                  <a:srgbClr val="C00000"/>
                </a:solidFill>
                <a:effectLst/>
                <a:latin typeface="Avenir Next" panose="020B0503020202020204" pitchFamily="34" charset="0"/>
              </a:rPr>
              <a:t> memorat</a:t>
            </a:r>
            <a:r>
              <a:rPr lang="en-US" sz="1200" b="1" dirty="0" smtClean="0">
                <a:solidFill>
                  <a:srgbClr val="C00000"/>
                </a:solidFill>
                <a:effectLst/>
                <a:latin typeface="Avenir Next" panose="020B0503020202020204" pitchFamily="34" charset="0"/>
              </a:rPr>
              <a:t>: </a:t>
            </a:r>
            <a:r>
              <a:rPr lang="en-US" sz="1200" dirty="0" smtClean="0"/>
              <a:t>„V-am </a:t>
            </a:r>
            <a:r>
              <a:rPr lang="en-US" sz="1200" dirty="0" err="1" smtClean="0"/>
              <a:t>spus</a:t>
            </a:r>
            <a:r>
              <a:rPr lang="en-US" sz="1200" dirty="0" smtClean="0"/>
              <a:t> </a:t>
            </a:r>
            <a:r>
              <a:rPr lang="en-US" sz="1200" dirty="0" err="1" smtClean="0"/>
              <a:t>aceste</a:t>
            </a:r>
            <a:r>
              <a:rPr lang="en-US" sz="1200" dirty="0" smtClean="0"/>
              <a:t> </a:t>
            </a:r>
            <a:r>
              <a:rPr lang="en-US" sz="1200" dirty="0" err="1" smtClean="0"/>
              <a:t>lucruri</a:t>
            </a:r>
            <a:r>
              <a:rPr lang="en-US" sz="1200" dirty="0" smtClean="0"/>
              <a:t> ca</a:t>
            </a:r>
            <a:r>
              <a:rPr lang="ro-RO" sz="1200" dirty="0" smtClean="0"/>
              <a:t> </a:t>
            </a:r>
            <a:r>
              <a:rPr lang="vi-VN" sz="1200" dirty="0" smtClean="0"/>
              <a:t>să aveți pace în Mine. În lume veți avea</a:t>
            </a:r>
            <a:r>
              <a:rPr lang="ro-RO" sz="1200" dirty="0" smtClean="0"/>
              <a:t> </a:t>
            </a:r>
            <a:r>
              <a:rPr lang="vi-VN" sz="1200" dirty="0" smtClean="0"/>
              <a:t>necazuri, dar, îndrăzniți, Eu am biruit</a:t>
            </a:r>
            <a:r>
              <a:rPr lang="ro-RO" sz="1200" dirty="0" smtClean="0"/>
              <a:t> </a:t>
            </a:r>
            <a:r>
              <a:rPr lang="en-US" sz="1200" dirty="0" err="1" smtClean="0"/>
              <a:t>lumea</a:t>
            </a:r>
            <a:r>
              <a:rPr lang="en-US" sz="1200" dirty="0" smtClean="0"/>
              <a:t>” (</a:t>
            </a:r>
            <a:r>
              <a:rPr lang="en-US" sz="1200" dirty="0" err="1" smtClean="0"/>
              <a:t>Ioan</a:t>
            </a:r>
            <a:r>
              <a:rPr lang="en-US" sz="1200" dirty="0" smtClean="0"/>
              <a:t> 16:33)</a:t>
            </a:r>
            <a:endParaRPr lang="en-US" sz="1800" dirty="0" smtClean="0">
              <a:latin typeface="Avenir Next" panose="020B0503020202020204" pitchFamily="34" charset="0"/>
            </a:endParaRPr>
          </a:p>
          <a:p>
            <a:endParaRPr lang="en-US" dirty="0">
              <a:solidFill>
                <a:srgbClr val="000000"/>
              </a:solidFill>
              <a:effectLst/>
              <a:latin typeface="Helvetica" pitchFamily="2" charset="0"/>
            </a:endParaRPr>
          </a:p>
          <a:p>
            <a:r>
              <a:rPr lang="vi-VN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Ce înseamnă „pace”? Pacea este atunci când totul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este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calm,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liniștit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și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fericit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Este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atunci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când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te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vi-VN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ghemuiești în pătura ta preferată și te simți încălzit</a:t>
            </a:r>
          </a:p>
          <a:p>
            <a:r>
              <a:rPr lang="vi-VN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și confortabil. Pacea înseamnă să nu fii speriat sau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îngrijorat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de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nimic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ro-RO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ro-RO" sz="1200" kern="1200" baseline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Știați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că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există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un loc special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în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care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puteți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găsi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întotdeauna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pace? Este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în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Cuvântul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lui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Dumnezeu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!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În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Ioan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16:33 se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spune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: „V-am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spus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aceste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lucruri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ca</a:t>
            </a:r>
          </a:p>
          <a:p>
            <a:r>
              <a:rPr lang="vi-VN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să aveți pace în Mine. În lume veți avea necazuri,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vi-VN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dar, îndrăzniți, Eu am biruit lumea.” Acest verset este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un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mesaj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special din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partea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lui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Dumnezeu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care ne</a:t>
            </a:r>
          </a:p>
          <a:p>
            <a:r>
              <a:rPr lang="vi-VN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amintește că, chiar și atunci când lucrurile devin dificile,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s-E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putem găsi pacea în El.</a:t>
            </a:r>
            <a:endParaRPr lang="ro-RO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dirty="0">
              <a:solidFill>
                <a:srgbClr val="000000"/>
              </a:solidFill>
              <a:effectLst/>
              <a:latin typeface="Helvetica" pitchFamily="2" charset="0"/>
            </a:endParaRPr>
          </a:p>
          <a:p>
            <a:r>
              <a:rPr lang="vi-VN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Când eram mic, îmi era frică de întuneric. Îmi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vi-VN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amintesc că îmi era atât de frică încât nici măcar nu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vi-VN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îmi întorceam spatele de la perete în pat, în caz că se</a:t>
            </a:r>
          </a:p>
          <a:p>
            <a:r>
              <a:rPr lang="vi-VN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întâmpla ceva înfricoșător în spatele meu. Singurul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mod în care puteam să dorm era cu spatele la perete.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vi-VN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Dar chiar și atunci îmi lua mult timp să adorm.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pt-B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Dimineața mă trezeam obosită pentru că nu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dormisem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bine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6578F9-2DD8-C840-AF5A-B8BC3D9F399B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950179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Mama mea a observat că eram mereu obosită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și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m-a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întrebat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de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ce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I-am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povestit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despre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vi-VN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frica mea de întuneric și despre faptul că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nu puteam dormi decât cu spatele la perete.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vi-VN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Ea mi-a dat o idee grozavă pentru a mă ajuta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să mă simt mai bine. Mi-a spus: „În seara asta,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când te duci la culcare, deschide-ți Biblia la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Psalmul 91 și citește-l cu voce tare. Apoi lasă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vi-VN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Biblia deschisă lângă pernă toată noaptea.” La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pt-B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început nu am văzut cum lucrul acesta m-ar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vi-VN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putea ajuta să adorm. Dar știți ceva?</a:t>
            </a:r>
            <a:endParaRPr lang="ro-RO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dirty="0">
              <a:solidFill>
                <a:srgbClr val="000000"/>
              </a:solidFill>
              <a:effectLst/>
              <a:latin typeface="Helvetica" pitchFamily="2" charset="0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Prima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pt-B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noapte a fost în regulă. În a doua și a treia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vi-VN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noapte, am început să mă simt mai calmă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vi-VN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și mai relaxată de fiecare dată când citeam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Psalmul 91 înainte de a stinge lumina. Chiar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funcționa! Mi-a dat pace. Și mai știți ceva? Chiar am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vi-VN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învățat tot psalmul pe de rost! Acum, ori de câte ori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vi-VN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mă simt stresată sau îngrijorată, recitesc Psalmul 91,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vi-VN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iar acesta mă ajută să mă simt din nou liniștită.</a:t>
            </a:r>
            <a:endParaRPr lang="ro-RO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dirty="0">
              <a:solidFill>
                <a:srgbClr val="000000"/>
              </a:solidFill>
              <a:effectLst/>
              <a:latin typeface="Helvetica" pitchFamily="2" charset="0"/>
            </a:endParaRPr>
          </a:p>
          <a:p>
            <a:r>
              <a:rPr lang="fr-F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Cum ne </a:t>
            </a:r>
            <a:r>
              <a:rPr lang="fr-F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dă</a:t>
            </a:r>
            <a:r>
              <a:rPr lang="fr-F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fr-F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Cuvântul</a:t>
            </a:r>
            <a:r>
              <a:rPr lang="fr-F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lui </a:t>
            </a:r>
            <a:r>
              <a:rPr lang="fr-F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Dumnezeu</a:t>
            </a:r>
            <a:r>
              <a:rPr lang="fr-F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pace? Ne </a:t>
            </a:r>
            <a:r>
              <a:rPr lang="fr-F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ajută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vi-VN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să ne simțim mai bine în interior, dându-ne pace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vi-VN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în inimile noastre. Ne amintește că nu trebuie să ne</a:t>
            </a:r>
          </a:p>
          <a:p>
            <a:r>
              <a:rPr lang="vi-VN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facem griji și ne încurajează să avem gânduri pozitive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vi-VN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și fericite. Ne amintește că nu suntem niciodată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vi-VN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singuri. Atunci când urmăm Cuvântul lui Dumnezeu</a:t>
            </a:r>
          </a:p>
          <a:p>
            <a:r>
              <a:rPr lang="vi-VN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și trăim conform învățăturilor Sale, experimentăm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fr-F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un sentiment de pace </a:t>
            </a:r>
            <a:r>
              <a:rPr lang="fr-F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în</a:t>
            </a:r>
            <a:r>
              <a:rPr lang="fr-F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fr-F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inimile</a:t>
            </a:r>
            <a:r>
              <a:rPr lang="fr-F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fr-F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noastre</a:t>
            </a:r>
            <a:r>
              <a:rPr lang="fr-F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Nu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uitați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Cuvântul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lui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Dumnezeu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este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ca un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dar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prețios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la care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putem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apela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ori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de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câte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ori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avem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nevoie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de pace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și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mângâiere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Data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viitoare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când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te</a:t>
            </a:r>
            <a:endParaRPr lang="en-US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fr-F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sim</a:t>
            </a:r>
            <a:r>
              <a:rPr lang="fr-F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ți </a:t>
            </a:r>
            <a:r>
              <a:rPr lang="fr-F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îngrijorat</a:t>
            </a:r>
            <a:r>
              <a:rPr lang="fr-F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fr-F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sau</a:t>
            </a:r>
            <a:r>
              <a:rPr lang="fr-F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fr-F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tulburat</a:t>
            </a:r>
            <a:r>
              <a:rPr lang="fr-F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fr-F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deschide</a:t>
            </a:r>
            <a:r>
              <a:rPr lang="fr-F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fr-F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Biblia</a:t>
            </a:r>
            <a:r>
              <a:rPr lang="fr-F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citește un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vi-VN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verset și lasă pacea lui Dumnezeu să-ți umple inima.</a:t>
            </a:r>
            <a:endParaRPr lang="ro-RO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dirty="0">
              <a:solidFill>
                <a:srgbClr val="000000"/>
              </a:solidFill>
              <a:effectLst/>
              <a:latin typeface="Helvetica" pitchFamily="2" charset="0"/>
            </a:endParaRPr>
          </a:p>
          <a:p>
            <a:r>
              <a:rPr lang="ro-RO" sz="1200" b="0" dirty="0" smtClean="0">
                <a:solidFill>
                  <a:srgbClr val="C00000"/>
                </a:solidFill>
                <a:latin typeface="Didot" panose="02000503000000020003" pitchFamily="2" charset="-79"/>
                <a:cs typeface="Didot" panose="02000503000000020003" pitchFamily="2" charset="-79"/>
              </a:rPr>
              <a:t>SĂ NE GÂNDIM ÎMPREUNĂ</a:t>
            </a:r>
            <a:r>
              <a:rPr lang="en-US" sz="1200" b="0" dirty="0" smtClean="0">
                <a:solidFill>
                  <a:srgbClr val="C00000"/>
                </a:solidFill>
                <a:effectLst/>
                <a:latin typeface="Didot" panose="02000503000000020003" pitchFamily="2" charset="-79"/>
                <a:cs typeface="Didot" panose="02000503000000020003" pitchFamily="2" charset="-79"/>
              </a:rPr>
              <a:t>:</a:t>
            </a:r>
            <a:endParaRPr lang="ro-RO" sz="1200" b="0" dirty="0" smtClean="0">
              <a:solidFill>
                <a:srgbClr val="C00000"/>
              </a:solidFill>
              <a:effectLst/>
              <a:latin typeface="Didot" panose="02000503000000020003" pitchFamily="2" charset="-79"/>
              <a:cs typeface="Didot" panose="02000503000000020003" pitchFamily="2" charset="-79"/>
            </a:endParaRPr>
          </a:p>
          <a:p>
            <a:pPr>
              <a:buNone/>
            </a:pPr>
            <a:r>
              <a:rPr lang="vi-VN" sz="1200" dirty="0" smtClean="0"/>
              <a:t>1. Cum crezi că a-ți aduce aminte de</a:t>
            </a:r>
            <a:r>
              <a:rPr lang="ro-RO" sz="1200" dirty="0" smtClean="0"/>
              <a:t> </a:t>
            </a:r>
            <a:r>
              <a:rPr lang="en-US" sz="1200" dirty="0" err="1" smtClean="0"/>
              <a:t>promisiunea</a:t>
            </a:r>
            <a:r>
              <a:rPr lang="en-US" sz="1200" dirty="0" smtClean="0"/>
              <a:t> </a:t>
            </a:r>
            <a:r>
              <a:rPr lang="en-US" sz="1200" dirty="0" err="1" smtClean="0"/>
              <a:t>lui</a:t>
            </a:r>
            <a:r>
              <a:rPr lang="en-US" sz="1200" dirty="0" smtClean="0"/>
              <a:t> </a:t>
            </a:r>
            <a:r>
              <a:rPr lang="en-US" sz="1200" dirty="0" err="1" smtClean="0"/>
              <a:t>Isus</a:t>
            </a:r>
            <a:r>
              <a:rPr lang="en-US" sz="1200" dirty="0" smtClean="0"/>
              <a:t> </a:t>
            </a:r>
            <a:r>
              <a:rPr lang="en-US" sz="1200" dirty="0" err="1" smtClean="0"/>
              <a:t>privitoare</a:t>
            </a:r>
            <a:r>
              <a:rPr lang="en-US" sz="1200" dirty="0" smtClean="0"/>
              <a:t> la pace</a:t>
            </a:r>
            <a:r>
              <a:rPr lang="ro-RO" sz="1200" dirty="0" smtClean="0"/>
              <a:t> </a:t>
            </a:r>
            <a:r>
              <a:rPr lang="it-IT" sz="1200" dirty="0" smtClean="0"/>
              <a:t>te poate ajuta să te simți mai bine în</a:t>
            </a:r>
            <a:r>
              <a:rPr lang="ro-RO" sz="1200" dirty="0" smtClean="0"/>
              <a:t> </a:t>
            </a:r>
            <a:r>
              <a:rPr lang="vi-VN" sz="1200" dirty="0" smtClean="0"/>
              <a:t>vremuri grele sau înfricoșătoare?</a:t>
            </a:r>
          </a:p>
          <a:p>
            <a:pPr>
              <a:buNone/>
            </a:pPr>
            <a:r>
              <a:rPr lang="it-IT" sz="1200" dirty="0" smtClean="0"/>
              <a:t>2. Te poți gândi la un moment în care</a:t>
            </a:r>
            <a:r>
              <a:rPr lang="ro-RO" sz="1200" dirty="0" smtClean="0"/>
              <a:t> </a:t>
            </a:r>
            <a:r>
              <a:rPr lang="it-IT" sz="1200" dirty="0" smtClean="0"/>
              <a:t>citirea unei istorisiri biblice sau ascultarea</a:t>
            </a:r>
            <a:r>
              <a:rPr lang="ro-RO" sz="1200" dirty="0" smtClean="0"/>
              <a:t> </a:t>
            </a:r>
            <a:r>
              <a:rPr lang="fr-FR" sz="1200" dirty="0" err="1" smtClean="0"/>
              <a:t>unui</a:t>
            </a:r>
            <a:r>
              <a:rPr lang="fr-FR" sz="1200" dirty="0" smtClean="0"/>
              <a:t> verset </a:t>
            </a:r>
            <a:r>
              <a:rPr lang="fr-FR" sz="1200" dirty="0" err="1" smtClean="0"/>
              <a:t>biblic</a:t>
            </a:r>
            <a:r>
              <a:rPr lang="fr-FR" sz="1200" dirty="0" smtClean="0"/>
              <a:t> te-a </a:t>
            </a:r>
            <a:r>
              <a:rPr lang="fr-FR" sz="1200" dirty="0" err="1" smtClean="0"/>
              <a:t>ajutat</a:t>
            </a:r>
            <a:r>
              <a:rPr lang="fr-FR" sz="1200" dirty="0" smtClean="0"/>
              <a:t> </a:t>
            </a:r>
            <a:r>
              <a:rPr lang="fr-FR" sz="1200" dirty="0" err="1" smtClean="0"/>
              <a:t>să</a:t>
            </a:r>
            <a:r>
              <a:rPr lang="ro-RO" sz="1200" dirty="0" smtClean="0"/>
              <a:t> </a:t>
            </a:r>
            <a:r>
              <a:rPr lang="en-US" sz="1200" dirty="0" err="1" smtClean="0"/>
              <a:t>te</a:t>
            </a:r>
            <a:r>
              <a:rPr lang="en-US" sz="1200" dirty="0" smtClean="0"/>
              <a:t> </a:t>
            </a:r>
            <a:r>
              <a:rPr lang="en-US" sz="1200" dirty="0" err="1" smtClean="0"/>
              <a:t>simți</a:t>
            </a:r>
            <a:r>
              <a:rPr lang="en-US" sz="1200" dirty="0" smtClean="0"/>
              <a:t> </a:t>
            </a:r>
            <a:r>
              <a:rPr lang="en-US" sz="1200" dirty="0" err="1" smtClean="0"/>
              <a:t>liniștit</a:t>
            </a:r>
            <a:r>
              <a:rPr lang="en-US" sz="1200" dirty="0" smtClean="0"/>
              <a:t> </a:t>
            </a:r>
            <a:r>
              <a:rPr lang="en-US" sz="1200" dirty="0" err="1" smtClean="0"/>
              <a:t>sau</a:t>
            </a:r>
            <a:r>
              <a:rPr lang="en-US" sz="1200" dirty="0" smtClean="0"/>
              <a:t> </a:t>
            </a:r>
            <a:r>
              <a:rPr lang="en-US" sz="1200" dirty="0" err="1" smtClean="0"/>
              <a:t>curajos</a:t>
            </a:r>
            <a:r>
              <a:rPr lang="en-US" sz="1200" dirty="0" smtClean="0"/>
              <a:t>?</a:t>
            </a:r>
            <a:endParaRPr lang="en-US" sz="1200" dirty="0" smtClean="0">
              <a:solidFill>
                <a:schemeClr val="tx1">
                  <a:alpha val="80000"/>
                </a:schemeClr>
              </a:solidFill>
              <a:latin typeface="Avenir Next" panose="020B0503020202020204" pitchFamily="34" charset="0"/>
            </a:endParaRPr>
          </a:p>
          <a:p>
            <a:endParaRPr lang="en-US" dirty="0">
              <a:solidFill>
                <a:srgbClr val="000000"/>
              </a:solidFill>
              <a:effectLst/>
              <a:latin typeface="Helvetica" pitchFamily="2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6578F9-2DD8-C840-AF5A-B8BC3D9F399B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9363847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o-RO" sz="1200" b="0" dirty="0" smtClean="0"/>
              <a:t>Cuvântul lui Dumnezeu îmi oferă ceva de împărtășit altora</a:t>
            </a:r>
            <a:r>
              <a:rPr lang="en-US" sz="1200" b="1" dirty="0" smtClean="0">
                <a:effectLst/>
                <a:latin typeface="Avenir Next" panose="020B0503020202020204" pitchFamily="34" charset="0"/>
              </a:rPr>
              <a:t/>
            </a:r>
            <a:br>
              <a:rPr lang="en-US" sz="1200" b="1" dirty="0" smtClean="0">
                <a:effectLst/>
                <a:latin typeface="Avenir Next" panose="020B0503020202020204" pitchFamily="34" charset="0"/>
              </a:rPr>
            </a:br>
            <a:r>
              <a:rPr lang="ro-RO" sz="1050" dirty="0" smtClean="0">
                <a:solidFill>
                  <a:srgbClr val="83883B"/>
                </a:solidFill>
                <a:latin typeface="Avenir Next" panose="020B0503020202020204" pitchFamily="34" charset="0"/>
                <a:cs typeface="Didot" panose="02000503000000020003" pitchFamily="2" charset="-79"/>
              </a:rPr>
              <a:t>CEVA </a:t>
            </a:r>
            <a:r>
              <a:rPr lang="en-US" sz="1050" dirty="0" smtClean="0">
                <a:solidFill>
                  <a:srgbClr val="83883B"/>
                </a:solidFill>
                <a:effectLst/>
                <a:latin typeface="Didot" panose="02000503000000020003" pitchFamily="2" charset="-79"/>
                <a:cs typeface="Didot" panose="02000503000000020003" pitchFamily="2" charset="-79"/>
              </a:rPr>
              <a:t> INCREDIB</a:t>
            </a:r>
            <a:r>
              <a:rPr lang="ro-RO" sz="1050" dirty="0" smtClean="0">
                <a:solidFill>
                  <a:srgbClr val="83883B"/>
                </a:solidFill>
                <a:effectLst/>
                <a:latin typeface="Didot" panose="02000503000000020003" pitchFamily="2" charset="-79"/>
                <a:cs typeface="Didot" panose="02000503000000020003" pitchFamily="2" charset="-79"/>
              </a:rPr>
              <a:t>I</a:t>
            </a:r>
            <a:r>
              <a:rPr lang="en-US" sz="1050" dirty="0" smtClean="0">
                <a:solidFill>
                  <a:srgbClr val="83883B"/>
                </a:solidFill>
                <a:effectLst/>
                <a:latin typeface="Didot" panose="02000503000000020003" pitchFamily="2" charset="-79"/>
                <a:cs typeface="Didot" panose="02000503000000020003" pitchFamily="2" charset="-79"/>
              </a:rPr>
              <a:t>L </a:t>
            </a:r>
            <a:r>
              <a:rPr lang="ro-RO" sz="1050" dirty="0" smtClean="0">
                <a:solidFill>
                  <a:srgbClr val="83883B"/>
                </a:solidFill>
                <a:latin typeface="Didot" panose="02000503000000020003" pitchFamily="2" charset="-79"/>
                <a:cs typeface="Didot" panose="02000503000000020003" pitchFamily="2" charset="-79"/>
              </a:rPr>
              <a:t>Î</a:t>
            </a:r>
            <a:r>
              <a:rPr lang="en-US" sz="1050" dirty="0" smtClean="0">
                <a:solidFill>
                  <a:srgbClr val="83883B"/>
                </a:solidFill>
                <a:effectLst/>
                <a:latin typeface="Didot" panose="02000503000000020003" pitchFamily="2" charset="-79"/>
                <a:cs typeface="Didot" panose="02000503000000020003" pitchFamily="2" charset="-79"/>
              </a:rPr>
              <a:t>N I</a:t>
            </a:r>
            <a:r>
              <a:rPr lang="ro-RO" sz="1050" dirty="0" smtClean="0">
                <a:solidFill>
                  <a:srgbClr val="83883B"/>
                </a:solidFill>
                <a:effectLst/>
                <a:latin typeface="Didot" panose="02000503000000020003" pitchFamily="2" charset="-79"/>
                <a:cs typeface="Didot" panose="02000503000000020003" pitchFamily="2" charset="-79"/>
              </a:rPr>
              <a:t>NSU</a:t>
            </a:r>
            <a:r>
              <a:rPr lang="en-US" sz="1050" dirty="0" smtClean="0">
                <a:solidFill>
                  <a:srgbClr val="83883B"/>
                </a:solidFill>
                <a:effectLst/>
                <a:latin typeface="Didot" panose="02000503000000020003" pitchFamily="2" charset="-79"/>
                <a:cs typeface="Didot" panose="02000503000000020003" pitchFamily="2" charset="-79"/>
              </a:rPr>
              <a:t>L</a:t>
            </a:r>
            <a:r>
              <a:rPr lang="ro-RO" sz="1050" dirty="0" smtClean="0">
                <a:solidFill>
                  <a:srgbClr val="83883B"/>
                </a:solidFill>
                <a:effectLst/>
                <a:latin typeface="Didot" panose="02000503000000020003" pitchFamily="2" charset="-79"/>
                <a:cs typeface="Didot" panose="02000503000000020003" pitchFamily="2" charset="-79"/>
              </a:rPr>
              <a:t>A </a:t>
            </a:r>
            <a:r>
              <a:rPr lang="en-US" sz="1050" dirty="0" smtClean="0">
                <a:solidFill>
                  <a:srgbClr val="83883B"/>
                </a:solidFill>
                <a:effectLst/>
                <a:latin typeface="Didot" panose="02000503000000020003" pitchFamily="2" charset="-79"/>
                <a:cs typeface="Didot" panose="02000503000000020003" pitchFamily="2" charset="-79"/>
              </a:rPr>
              <a:t> ROYALE</a:t>
            </a:r>
            <a:endParaRPr lang="ro-RO" sz="1050" dirty="0" smtClean="0">
              <a:solidFill>
                <a:srgbClr val="83883B"/>
              </a:solidFill>
              <a:effectLst/>
              <a:latin typeface="Didot" panose="02000503000000020003" pitchFamily="2" charset="-79"/>
              <a:cs typeface="Didot" panose="02000503000000020003" pitchFamily="2" charset="-79"/>
            </a:endParaRPr>
          </a:p>
          <a:p>
            <a:endParaRPr lang="en-US" dirty="0">
              <a:solidFill>
                <a:srgbClr val="000000"/>
              </a:solidFill>
              <a:effectLst/>
              <a:latin typeface="Helvetica" pitchFamily="2" charset="0"/>
            </a:endParaRPr>
          </a:p>
          <a:p>
            <a:r>
              <a:rPr lang="ro-RO" sz="1200" b="0" dirty="0" smtClean="0">
                <a:solidFill>
                  <a:srgbClr val="83883B"/>
                </a:solidFill>
                <a:effectLst/>
                <a:latin typeface="Avenir Next" panose="020B0503020202020204" pitchFamily="34" charset="0"/>
              </a:rPr>
              <a:t>De memorat</a:t>
            </a:r>
            <a:r>
              <a:rPr lang="en-US" sz="1200" b="0" dirty="0" smtClean="0">
                <a:solidFill>
                  <a:srgbClr val="83883B"/>
                </a:solidFill>
                <a:effectLst/>
                <a:latin typeface="Avenir Next" panose="020B0503020202020204" pitchFamily="34" charset="0"/>
              </a:rPr>
              <a:t>: </a:t>
            </a:r>
            <a:r>
              <a:rPr lang="vi-VN" sz="1200" dirty="0" smtClean="0"/>
              <a:t>„Căci Îi vei fi martor față de</a:t>
            </a:r>
            <a:r>
              <a:rPr lang="ro-RO" sz="1200" dirty="0" smtClean="0"/>
              <a:t> </a:t>
            </a:r>
            <a:r>
              <a:rPr lang="it-IT" sz="1200" dirty="0" smtClean="0"/>
              <a:t>toți oamenii, pentru lucrurile pe care le-ai</a:t>
            </a:r>
            <a:r>
              <a:rPr lang="ro-RO" sz="1200" dirty="0" smtClean="0"/>
              <a:t> </a:t>
            </a:r>
            <a:r>
              <a:rPr lang="vi-VN" sz="1200" dirty="0" smtClean="0"/>
              <a:t>văzut și auzit” (Faptele apostolilor 22:15)</a:t>
            </a:r>
            <a:endParaRPr lang="en-US" sz="1200" dirty="0" smtClean="0"/>
          </a:p>
          <a:p>
            <a:endParaRPr lang="en-US" dirty="0">
              <a:solidFill>
                <a:srgbClr val="000000"/>
              </a:solidFill>
              <a:effectLst/>
              <a:latin typeface="Helvetica" pitchFamily="2" charset="0"/>
            </a:endParaRPr>
          </a:p>
          <a:p>
            <a:r>
              <a:rPr lang="vi-VN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Fusese o zi lungă, plină de drumeții și de cărat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fr-F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rucsacurile</a:t>
            </a:r>
            <a:r>
              <a:rPr lang="fr-F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fr-F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prin</a:t>
            </a:r>
            <a:r>
              <a:rPr lang="fr-F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Isle Royale, un parc naț</a:t>
            </a:r>
            <a:r>
              <a:rPr lang="fr-F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ional</a:t>
            </a:r>
            <a:r>
              <a:rPr lang="fr-F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fr-F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situat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pe o insulă de pe Lacul Superior din Statele Unite.</a:t>
            </a:r>
          </a:p>
          <a:p>
            <a:r>
              <a:rPr lang="vi-VN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Acesta este genul de loc care merită o călătorie lungă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vi-VN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și dificilă pentru a ajunge acolo. Conduseserăm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nb-N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mai mult de opt ore și campaserăm peste noapte</a:t>
            </a:r>
          </a:p>
          <a:p>
            <a:r>
              <a:rPr lang="vi-VN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pentru a fi pregătiți să facem dimineața plimbarea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vi-VN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 șase ore cu barca pentru a ajunge pe insulă. În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momentul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în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care am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ajuns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în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sfârșit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în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parc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eram</a:t>
            </a:r>
            <a:endParaRPr lang="en-US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deja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epuizați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</a:p>
          <a:p>
            <a:endParaRPr lang="en-US" dirty="0">
              <a:solidFill>
                <a:srgbClr val="000000"/>
              </a:solidFill>
              <a:effectLst/>
              <a:latin typeface="Helvetica" pitchFamily="2" charset="0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Ne-am pus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rucsacurile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grele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în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spate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și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am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pornit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la drum.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Aveam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de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parcurs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kilometri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înainte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de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 putea merge la culcare. Ziua următoare am petrecut-</a:t>
            </a:r>
          </a:p>
          <a:p>
            <a:r>
              <a:rPr lang="vi-VN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 iarăși în drumeție. Am făcut acest lucru zi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vi-VN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după zi, până când călătoria noastră s-a apropiat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vi-VN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 sfârșit. Văzuserăm gâște și elani, o lebădă, o vulpe,</a:t>
            </a:r>
          </a:p>
          <a:p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șerpi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și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tot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felul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de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copaci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și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flori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Ne-am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distrat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fr-F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 </a:t>
            </a:r>
            <a:r>
              <a:rPr lang="fr-F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minune</a:t>
            </a:r>
            <a:r>
              <a:rPr lang="fr-F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fr-F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admirând</a:t>
            </a:r>
            <a:r>
              <a:rPr lang="fr-F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fr-F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crea</a:t>
            </a:r>
            <a:r>
              <a:rPr lang="fr-F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ț</a:t>
            </a:r>
            <a:r>
              <a:rPr lang="fr-F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ia</a:t>
            </a:r>
            <a:r>
              <a:rPr lang="fr-F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lui </a:t>
            </a:r>
            <a:r>
              <a:rPr lang="fr-F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Dumnezeu</a:t>
            </a:r>
            <a:r>
              <a:rPr lang="fr-F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ro-RO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dirty="0">
              <a:solidFill>
                <a:srgbClr val="000000"/>
              </a:solidFill>
              <a:effectLst/>
              <a:latin typeface="Helvetica" pitchFamily="2" charset="0"/>
            </a:endParaRPr>
          </a:p>
          <a:p>
            <a:r>
              <a:rPr lang="it-IT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Era penultima noastră noapte pe insulă și ne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vi-VN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odihneam picioarele obosite și umerii dureroși. Stăteam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pe un doc și priveam Lacul Superior strălucind</a:t>
            </a:r>
          </a:p>
          <a:p>
            <a:r>
              <a:rPr lang="vi-VN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în soarele de după-amiază. În timp ce mă uitam la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vi-VN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apă, a trebuit să clipesc pentru a mă asigura că ceea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vi-VN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ce vedeam era real! I-am spus soției mele să se uite</a:t>
            </a:r>
          </a:p>
          <a:p>
            <a:r>
              <a:rPr lang="vi-VN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repede și a văzut și ea – chiar în fața noastră. Le-am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vi-VN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făcut cu mâna celorlalți turiști care se aflau în apropiere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vi-VN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ca să poată vedea și ei. Era o întreagă familie</a:t>
            </a:r>
          </a:p>
          <a:p>
            <a:r>
              <a:rPr lang="fr-F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 </a:t>
            </a:r>
            <a:r>
              <a:rPr lang="fr-F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vidre</a:t>
            </a:r>
            <a:r>
              <a:rPr lang="fr-F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de </a:t>
            </a:r>
            <a:r>
              <a:rPr lang="fr-F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râu</a:t>
            </a:r>
            <a:r>
              <a:rPr lang="fr-F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! Au </a:t>
            </a:r>
            <a:r>
              <a:rPr lang="fr-F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înotat</a:t>
            </a:r>
            <a:r>
              <a:rPr lang="fr-F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fr-F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până</a:t>
            </a:r>
            <a:r>
              <a:rPr lang="fr-F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la </a:t>
            </a:r>
            <a:r>
              <a:rPr lang="fr-F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locul</a:t>
            </a:r>
            <a:r>
              <a:rPr lang="fr-F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fr-F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în</a:t>
            </a:r>
            <a:r>
              <a:rPr lang="fr-F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care </a:t>
            </a:r>
            <a:r>
              <a:rPr lang="fr-F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stăteam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și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s-au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repezit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în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jurul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nostru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înotând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încoace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vi-VN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și încolo. Se urmăreau una pe alta, făcând răsuciri și</a:t>
            </a:r>
          </a:p>
          <a:p>
            <a:r>
              <a:rPr lang="vi-VN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salturi în timp ce zburau prin apă, până pe stâncile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pe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mal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și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înapoi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în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lac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6578F9-2DD8-C840-AF5A-B8BC3D9F399B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635570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vi-VN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Nu vom uita niciodată bucuria de a vedea acele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pt-B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vidre jucându-se în apă. A fost cam singurul lucru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despre care oricare dintre cei din tabără a putut vorbi</a:t>
            </a:r>
          </a:p>
          <a:p>
            <a:r>
              <a:rPr lang="vi-VN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în acea seară, în timp ce luam cina și conversam.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vi-VN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Nu pot decât să îmi imaginez cât de încântați am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 dacă L-am vedea pe Creator, dacă creația Lui ne</a:t>
            </a:r>
          </a:p>
          <a:p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poate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aduce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atâta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bucurie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Asta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da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ar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ceva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despre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vi-VN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care să vorbim.</a:t>
            </a:r>
            <a:endParaRPr lang="ro-RO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vi-VN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vi-VN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Atunci când aprofundăm Cuvântul lui Dumnezeu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vi-VN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și explorăm comorile care sunt ascunse acolo,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fapt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Îl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putem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vedea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pe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Isus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în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fiecare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zi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Deschideți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</a:t>
            </a:r>
          </a:p>
          <a:p>
            <a:r>
              <a:rPr lang="vi-VN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vă Biblia și petreceți timp căutându-L. Când Îl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vi-VN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veți găsi, sunt sigur că veți dori să le povestiți și altora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despre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asta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!</a:t>
            </a:r>
            <a:endParaRPr lang="ro-RO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dirty="0">
              <a:solidFill>
                <a:srgbClr val="000000"/>
              </a:solidFill>
              <a:effectLst/>
              <a:latin typeface="Helvetica" pitchFamily="2" charset="0"/>
            </a:endParaRPr>
          </a:p>
          <a:p>
            <a:r>
              <a:rPr lang="ro-RO" sz="1200" b="0" dirty="0" smtClean="0">
                <a:solidFill>
                  <a:srgbClr val="83883B"/>
                </a:solidFill>
                <a:latin typeface="Didot" panose="02000503000000020003" pitchFamily="2" charset="-79"/>
                <a:cs typeface="Didot" panose="02000503000000020003" pitchFamily="2" charset="-79"/>
              </a:rPr>
              <a:t>SĂ NE GÂNDIM ÎMPREUNĂ</a:t>
            </a:r>
            <a:r>
              <a:rPr lang="en-US" sz="1200" b="0" dirty="0" smtClean="0">
                <a:solidFill>
                  <a:srgbClr val="83883B"/>
                </a:solidFill>
                <a:effectLst/>
                <a:latin typeface="Didot" panose="02000503000000020003" pitchFamily="2" charset="-79"/>
                <a:cs typeface="Didot" panose="02000503000000020003" pitchFamily="2" charset="-79"/>
              </a:rPr>
              <a:t>:</a:t>
            </a:r>
            <a:endParaRPr lang="ro-RO" sz="1200" b="0" dirty="0" smtClean="0">
              <a:solidFill>
                <a:srgbClr val="83883B"/>
              </a:solidFill>
              <a:effectLst/>
              <a:latin typeface="Didot" panose="02000503000000020003" pitchFamily="2" charset="-79"/>
              <a:cs typeface="Didot" panose="02000503000000020003" pitchFamily="2" charset="-79"/>
            </a:endParaRPr>
          </a:p>
          <a:p>
            <a:pPr>
              <a:buNone/>
            </a:pPr>
            <a:r>
              <a:rPr lang="it-IT" sz="1200" dirty="0" smtClean="0"/>
              <a:t>1. Numește o persoană cu care ai vrea să</a:t>
            </a:r>
            <a:r>
              <a:rPr lang="ro-RO" sz="1200" dirty="0" smtClean="0"/>
              <a:t> </a:t>
            </a:r>
            <a:r>
              <a:rPr lang="vi-VN" sz="1200" dirty="0" smtClean="0"/>
              <a:t>împărtășești Cuvântul lui Dumnezeu.</a:t>
            </a:r>
          </a:p>
          <a:p>
            <a:pPr>
              <a:buNone/>
            </a:pPr>
            <a:r>
              <a:rPr lang="vi-VN" sz="1200" dirty="0" smtClean="0"/>
              <a:t>2. În această săptămână poate poți desena</a:t>
            </a:r>
            <a:r>
              <a:rPr lang="ro-RO" sz="1200" dirty="0" smtClean="0"/>
              <a:t> </a:t>
            </a:r>
            <a:r>
              <a:rPr lang="pt-BR" sz="1200" dirty="0" smtClean="0"/>
              <a:t>o imagine sau poți face o felicitare</a:t>
            </a:r>
            <a:r>
              <a:rPr lang="ro-RO" sz="1200" dirty="0" smtClean="0"/>
              <a:t> </a:t>
            </a:r>
            <a:r>
              <a:rPr lang="vi-VN" sz="1200" dirty="0" smtClean="0"/>
              <a:t>cu versetul tău biblic favorit pe care să</a:t>
            </a:r>
            <a:r>
              <a:rPr lang="ro-RO" sz="1200" dirty="0" smtClean="0"/>
              <a:t> </a:t>
            </a:r>
            <a:r>
              <a:rPr lang="it-IT" sz="1200" dirty="0" smtClean="0"/>
              <a:t>o oferi unei persoane speciale.</a:t>
            </a:r>
            <a:endParaRPr lang="en-US" sz="1200" dirty="0" smtClean="0">
              <a:solidFill>
                <a:schemeClr val="tx1">
                  <a:alpha val="80000"/>
                </a:schemeClr>
              </a:solidFill>
              <a:latin typeface="Avenir Next" panose="020B0503020202020204" pitchFamily="34" charset="0"/>
              <a:cs typeface="Didot" panose="02000503000000020003" pitchFamily="2" charset="-79"/>
            </a:endParaRPr>
          </a:p>
          <a:p>
            <a:endParaRPr lang="en-US" dirty="0">
              <a:solidFill>
                <a:srgbClr val="000000"/>
              </a:solidFill>
              <a:effectLst/>
              <a:latin typeface="Helvetica" pitchFamily="2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6578F9-2DD8-C840-AF5A-B8BC3D9F399B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917534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vi-VN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Ce au în comun un stilou, un creion și o pensulă?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Toate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sunt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instrumente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folosite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de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cineva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Un artist</a:t>
            </a:r>
          </a:p>
          <a:p>
            <a:r>
              <a:rPr lang="vi-VN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folosește o pensulă pentru a crea opere de artă. Un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vi-VN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elev folosește un stilou sau un creion la școală pentru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a-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și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face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temele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Un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autor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folosește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un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stilou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sau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un creion pentru a scrie o carte.</a:t>
            </a:r>
            <a:endParaRPr lang="ro-RO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dirty="0">
              <a:solidFill>
                <a:srgbClr val="161516"/>
              </a:solidFill>
              <a:effectLst/>
              <a:latin typeface="Helvetica" pitchFamily="2" charset="0"/>
            </a:endParaRPr>
          </a:p>
          <a:p>
            <a:r>
              <a:rPr lang="vi-VN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Care este cartea voastră favorită? Ce anume credeți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că face o carte mai valoroasă decât alta? Vedeți</a:t>
            </a:r>
          </a:p>
          <a:p>
            <a:r>
              <a:rPr lang="vi-VN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voi, importanța cărții nu constă neapărat în stiloul cu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vi-VN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care a fost scrisă, ci în conținutul și autorul ei.</a:t>
            </a:r>
            <a:endParaRPr lang="ro-RO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dirty="0">
              <a:solidFill>
                <a:srgbClr val="161516"/>
              </a:solidFill>
              <a:effectLst/>
              <a:latin typeface="Helvetica" pitchFamily="2" charset="0"/>
            </a:endParaRPr>
          </a:p>
          <a:p>
            <a:r>
              <a:rPr lang="vi-VN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În săptămâna aceasta vom învăța despre Biblie.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vi-VN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Știați că Biblia este cea mai printată și citită carte din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lume? Este scrisă în mai multe limbi decât oricare</a:t>
            </a:r>
          </a:p>
          <a:p>
            <a:r>
              <a:rPr lang="it-IT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altă carte. De ce credeți că milioane de oameni cred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vi-VN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că Biblia este cea mai importantă carte pentru viața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vi-VN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noastră? Iată o informație esențială: însăși Biblia explică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vi-VN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modul în care a fost scrisă. Să ne uităm la unul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vi-VN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dintre pasajele care ne ajută să înțelegem mai bine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pt-B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Biblia. Se găsește în 2 Petru 1:20-21.</a:t>
            </a:r>
            <a:endParaRPr lang="en-US" dirty="0">
              <a:solidFill>
                <a:srgbClr val="161516"/>
              </a:solidFill>
              <a:effectLst/>
              <a:latin typeface="Helvetica" pitchFamily="2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6578F9-2DD8-C840-AF5A-B8BC3D9F399B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3716754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vi-VN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„Fiindcă, mai întâi de toate, să ştiţi că nicio prorocie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vi-VN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din Scriptură nu se tâlcuieşte singură. Căci nicio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vi-VN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prorocie n-a fost adusă prin voia omului; ci oamenii</a:t>
            </a:r>
          </a:p>
          <a:p>
            <a:r>
              <a:rPr lang="fr-F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au </a:t>
            </a:r>
            <a:r>
              <a:rPr lang="fr-F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vorbit</a:t>
            </a:r>
            <a:r>
              <a:rPr lang="fr-F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de la </a:t>
            </a:r>
            <a:r>
              <a:rPr lang="fr-F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Dumnezeu</a:t>
            </a:r>
            <a:r>
              <a:rPr lang="fr-F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fr-F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mânaţi</a:t>
            </a:r>
            <a:r>
              <a:rPr lang="fr-F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de </a:t>
            </a:r>
            <a:r>
              <a:rPr lang="fr-F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Duhul</a:t>
            </a:r>
            <a:r>
              <a:rPr lang="fr-F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fr-F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Sfânt</a:t>
            </a:r>
            <a:r>
              <a:rPr lang="fr-F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.”</a:t>
            </a:r>
            <a:endParaRPr lang="ro-RO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Prin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urmare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profeția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vine de la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Dumnezeu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Fiecare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vi-VN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gând scris este călăuzit de Duhul Sfânt și nicio profeție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vi-VN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nu este scrisă pe baza propriilor idei ale profetului.</a:t>
            </a:r>
            <a:endParaRPr lang="ro-RO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dirty="0">
              <a:solidFill>
                <a:srgbClr val="161516"/>
              </a:solidFill>
              <a:effectLst/>
              <a:latin typeface="Helvetica" pitchFamily="2" charset="0"/>
            </a:endParaRPr>
          </a:p>
          <a:p>
            <a:r>
              <a:rPr lang="vi-VN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Biblia este unică în ideea că ne oferă o imagine a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ceea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ce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se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va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întâmpla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în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viitor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Aceasta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este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ceea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ce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pt-B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numim „profeție”. Când studiem Biblia, vedem multe</a:t>
            </a:r>
          </a:p>
          <a:p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profeții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care s-au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împlinit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deja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Oamenii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care au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scris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fr-F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aceste</a:t>
            </a:r>
            <a:r>
              <a:rPr lang="fr-F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fr-F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profe</a:t>
            </a:r>
            <a:r>
              <a:rPr lang="fr-F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ții nu le-au </a:t>
            </a:r>
            <a:r>
              <a:rPr lang="fr-F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scris</a:t>
            </a:r>
            <a:r>
              <a:rPr lang="fr-F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fr-F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din</a:t>
            </a:r>
            <a:r>
              <a:rPr lang="fr-F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fr-F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propria</a:t>
            </a:r>
            <a:r>
              <a:rPr lang="fr-F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fr-F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gândire</a:t>
            </a:r>
            <a:r>
              <a:rPr lang="fr-F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  <a:r>
              <a:rPr lang="fr-F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În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pt-B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schimb, autorul principal este Dumnezeu, care i-a</a:t>
            </a:r>
          </a:p>
          <a:p>
            <a:r>
              <a:rPr lang="it-IT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călăuzit pe scriitori prin Duhul Sfânt.</a:t>
            </a:r>
            <a:endParaRPr lang="ro-RO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vi-VN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Aceasta înseamnă că ei au fost scribii prin care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pt-B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Dumnezeu a lucrat, dar Dumnezeu era autorul principal.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vi-VN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Biblia declară că Dumnezeu cunoaște începutul</a:t>
            </a:r>
          </a:p>
          <a:p>
            <a:r>
              <a:rPr lang="vi-VN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și sfârșitul și că a folosit oameni numiți profeți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pentru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scrie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ceea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ce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se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va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întâmpla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pentru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ca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noi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vi-VN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să știm lucrul acesta și să nu ne fie teamă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endParaRPr lang="en-US" dirty="0">
              <a:solidFill>
                <a:srgbClr val="161516"/>
              </a:solidFill>
              <a:effectLst/>
              <a:latin typeface="Helvetica" pitchFamily="2" charset="0"/>
            </a:endParaRPr>
          </a:p>
          <a:p>
            <a:r>
              <a:rPr lang="en-US" dirty="0">
                <a:solidFill>
                  <a:srgbClr val="161516"/>
                </a:solidFill>
                <a:effectLst/>
                <a:latin typeface="Helvetica" pitchFamily="2" charset="0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ce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este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important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lucrul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acesta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?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Ei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bine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în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zilele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noastre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se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vi-VN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întâmplă lucruri îngrozitoare. Dar Biblia scrie că într-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zi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curând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Isus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Se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va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întoarce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și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va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face ca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toate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lucrurile să fie iarăși la fel ca atunci când le-a creat. El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vi-VN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va distruge răul, boala și moartea. Iar cei care au murit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deja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având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credința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în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Isus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vor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înviați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Nu-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așa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pt-B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că e uimitor? Sunt atât de recunoscător că Dumnezeu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ne-a dat Biblia pentru a ne da speranță și pentru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vi-VN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 înțelege că la sfârșit Dumnezeu învinge, Dumnezeu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vi-VN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restaurează și Dumnezeu deține controlul. Lucrul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vi-VN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acesta mă face să vreau să citesc și să învăț mai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fr-F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multe</a:t>
            </a:r>
            <a:r>
              <a:rPr lang="fr-F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fr-F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despre</a:t>
            </a:r>
            <a:r>
              <a:rPr lang="fr-F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fr-F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ea</a:t>
            </a:r>
            <a:r>
              <a:rPr lang="fr-F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Tu ce </a:t>
            </a:r>
            <a:r>
              <a:rPr lang="fr-F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spui</a:t>
            </a:r>
            <a:r>
              <a:rPr lang="fr-F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6578F9-2DD8-C840-AF5A-B8BC3D9F399B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048094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o-RO" dirty="0" smtClean="0">
                <a:solidFill>
                  <a:srgbClr val="000000"/>
                </a:solidFill>
                <a:effectLst/>
                <a:latin typeface="Helvetica" pitchFamily="2" charset="0"/>
              </a:rPr>
              <a:t>Cuvântul Lui Dumnezeu Îmi dă Speranță</a:t>
            </a:r>
            <a:endParaRPr lang="en-US" dirty="0">
              <a:solidFill>
                <a:srgbClr val="000000"/>
              </a:solidFill>
              <a:effectLst/>
              <a:latin typeface="Helvetica" pitchFamily="2" charset="0"/>
            </a:endParaRPr>
          </a:p>
          <a:p>
            <a:r>
              <a:rPr lang="en-US" dirty="0" smtClean="0">
                <a:solidFill>
                  <a:srgbClr val="000000"/>
                </a:solidFill>
                <a:effectLst/>
                <a:latin typeface="Helvetica" pitchFamily="2" charset="0"/>
              </a:rPr>
              <a:t>B</a:t>
            </a:r>
            <a:r>
              <a:rPr lang="ro-RO" dirty="0" smtClean="0">
                <a:solidFill>
                  <a:srgbClr val="000000"/>
                </a:solidFill>
                <a:effectLst/>
                <a:latin typeface="Helvetica" pitchFamily="2" charset="0"/>
              </a:rPr>
              <a:t>INECUVÂNTAREA</a:t>
            </a:r>
            <a:r>
              <a:rPr lang="ro-RO" baseline="0" dirty="0" smtClean="0">
                <a:solidFill>
                  <a:srgbClr val="000000"/>
                </a:solidFill>
                <a:effectLst/>
                <a:latin typeface="Helvetica" pitchFamily="2" charset="0"/>
              </a:rPr>
              <a:t> VINE ÎN CUTIE</a:t>
            </a:r>
            <a:endParaRPr lang="en-US" dirty="0">
              <a:solidFill>
                <a:srgbClr val="000000"/>
              </a:solidFill>
              <a:effectLst/>
              <a:latin typeface="Helvetica" pitchFamily="2" charset="0"/>
            </a:endParaRPr>
          </a:p>
          <a:p>
            <a:endParaRPr lang="en-US" dirty="0">
              <a:solidFill>
                <a:srgbClr val="000000"/>
              </a:solidFill>
              <a:effectLst/>
              <a:latin typeface="Helvetica" pitchFamily="2" charset="0"/>
            </a:endParaRPr>
          </a:p>
          <a:p>
            <a:r>
              <a:rPr lang="ro-RO" dirty="0" smtClean="0">
                <a:solidFill>
                  <a:srgbClr val="000000"/>
                </a:solidFill>
                <a:effectLst/>
                <a:latin typeface="Helvetica" pitchFamily="2" charset="0"/>
              </a:rPr>
              <a:t>De</a:t>
            </a:r>
            <a:r>
              <a:rPr lang="ro-RO" baseline="0" dirty="0" smtClean="0">
                <a:solidFill>
                  <a:srgbClr val="000000"/>
                </a:solidFill>
                <a:effectLst/>
                <a:latin typeface="Helvetica" pitchFamily="2" charset="0"/>
              </a:rPr>
              <a:t> memorat</a:t>
            </a:r>
            <a:r>
              <a:rPr lang="en-US" dirty="0" smtClean="0">
                <a:solidFill>
                  <a:srgbClr val="000000"/>
                </a:solidFill>
                <a:effectLst/>
                <a:latin typeface="Helvetica" pitchFamily="2" charset="0"/>
              </a:rPr>
              <a:t>: </a:t>
            </a:r>
            <a:r>
              <a:rPr lang="en-US" sz="1200" b="1" dirty="0" smtClean="0">
                <a:solidFill>
                  <a:srgbClr val="7F99AA"/>
                </a:solidFill>
                <a:effectLst/>
                <a:latin typeface="Avenir Next" panose="020B0503020202020204" pitchFamily="34" charset="0"/>
              </a:rPr>
              <a:t>: </a:t>
            </a:r>
            <a:r>
              <a:rPr lang="en-US" sz="1200" dirty="0" smtClean="0">
                <a:effectLst/>
                <a:latin typeface="Avenir Next" panose="020B0503020202020204" pitchFamily="34" charset="0"/>
              </a:rPr>
              <a:t>“</a:t>
            </a:r>
            <a:r>
              <a:rPr lang="fr-FR" sz="1200" dirty="0" smtClean="0"/>
              <a:t>Și </a:t>
            </a:r>
            <a:r>
              <a:rPr lang="fr-FR" sz="1200" dirty="0" err="1" smtClean="0"/>
              <a:t>tot</a:t>
            </a:r>
            <a:r>
              <a:rPr lang="fr-FR" sz="1200" dirty="0" smtClean="0"/>
              <a:t> ce a </a:t>
            </a:r>
            <a:r>
              <a:rPr lang="fr-FR" sz="1200" dirty="0" err="1" smtClean="0"/>
              <a:t>fost</a:t>
            </a:r>
            <a:r>
              <a:rPr lang="fr-FR" sz="1200" dirty="0" smtClean="0"/>
              <a:t> </a:t>
            </a:r>
            <a:r>
              <a:rPr lang="fr-FR" sz="1200" dirty="0" err="1" smtClean="0"/>
              <a:t>scris</a:t>
            </a:r>
            <a:r>
              <a:rPr lang="fr-FR" sz="1200" dirty="0" smtClean="0"/>
              <a:t> mai</a:t>
            </a:r>
            <a:r>
              <a:rPr lang="ro-RO" sz="1200" dirty="0" smtClean="0"/>
              <a:t> </a:t>
            </a:r>
            <a:r>
              <a:rPr lang="fr-FR" sz="1200" dirty="0" err="1" smtClean="0"/>
              <a:t>înainte</a:t>
            </a:r>
            <a:r>
              <a:rPr lang="fr-FR" sz="1200" dirty="0" smtClean="0"/>
              <a:t> a </a:t>
            </a:r>
            <a:r>
              <a:rPr lang="fr-FR" sz="1200" dirty="0" err="1" smtClean="0"/>
              <a:t>fost</a:t>
            </a:r>
            <a:r>
              <a:rPr lang="fr-FR" sz="1200" dirty="0" smtClean="0"/>
              <a:t> </a:t>
            </a:r>
            <a:r>
              <a:rPr lang="fr-FR" sz="1200" dirty="0" err="1" smtClean="0"/>
              <a:t>scris</a:t>
            </a:r>
            <a:r>
              <a:rPr lang="fr-FR" sz="1200" dirty="0" smtClean="0"/>
              <a:t> </a:t>
            </a:r>
            <a:r>
              <a:rPr lang="fr-FR" sz="1200" dirty="0" err="1" smtClean="0"/>
              <a:t>pentru</a:t>
            </a:r>
            <a:r>
              <a:rPr lang="fr-FR" sz="1200" dirty="0" smtClean="0"/>
              <a:t> </a:t>
            </a:r>
            <a:r>
              <a:rPr lang="fr-FR" sz="1200" dirty="0" err="1" smtClean="0"/>
              <a:t>învăţătura</a:t>
            </a:r>
            <a:r>
              <a:rPr lang="ro-RO" sz="1200" dirty="0" smtClean="0"/>
              <a:t> </a:t>
            </a:r>
            <a:r>
              <a:rPr lang="vi-VN" sz="1200" dirty="0" smtClean="0"/>
              <a:t>noastră, pentru ca, prin răbdarea şi prin</a:t>
            </a:r>
            <a:r>
              <a:rPr lang="ro-RO" sz="1200" dirty="0" smtClean="0"/>
              <a:t> </a:t>
            </a:r>
            <a:r>
              <a:rPr lang="vi-VN" sz="1200" dirty="0" smtClean="0"/>
              <a:t>mângâierea pe care o dau Scripturile, să</a:t>
            </a:r>
            <a:r>
              <a:rPr lang="ro-RO" sz="1200" dirty="0" smtClean="0"/>
              <a:t> </a:t>
            </a:r>
            <a:r>
              <a:rPr lang="vi-VN" sz="1200" dirty="0" smtClean="0"/>
              <a:t>avem nădejde” (Romani 15:4).</a:t>
            </a:r>
            <a:endParaRPr lang="ro-RO" sz="1200" dirty="0" smtClean="0"/>
          </a:p>
          <a:p>
            <a:endParaRPr lang="ro-RO" sz="1200" dirty="0" smtClean="0">
              <a:solidFill>
                <a:srgbClr val="000000"/>
              </a:solidFill>
              <a:effectLst/>
              <a:latin typeface="Helvetica" pitchFamily="2" charset="0"/>
            </a:endParaRPr>
          </a:p>
          <a:p>
            <a:r>
              <a:rPr lang="vi-VN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Textul nostru de memorat ne spune că istorisirile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fr-F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din</a:t>
            </a:r>
            <a:r>
              <a:rPr lang="fr-F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fr-F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Biblie</a:t>
            </a:r>
            <a:r>
              <a:rPr lang="fr-F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au </a:t>
            </a:r>
            <a:r>
              <a:rPr lang="fr-F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fost</a:t>
            </a:r>
            <a:r>
              <a:rPr lang="fr-F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fr-F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scrise</a:t>
            </a:r>
            <a:r>
              <a:rPr lang="fr-F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fr-F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pentru</a:t>
            </a:r>
            <a:r>
              <a:rPr lang="fr-F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 ne </a:t>
            </a:r>
            <a:r>
              <a:rPr lang="fr-F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învă</a:t>
            </a:r>
            <a:r>
              <a:rPr lang="fr-F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ța </a:t>
            </a:r>
            <a:r>
              <a:rPr lang="fr-F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lec</a:t>
            </a:r>
            <a:r>
              <a:rPr lang="fr-F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ții de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vi-VN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credință, ca să avem speranță! O istorisire care este</a:t>
            </a:r>
          </a:p>
          <a:p>
            <a:r>
              <a:rPr lang="vi-VN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atât de specială pentru mine este cea despre Ilie și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vi-VN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văduva din Sarepta, care se găsește în 1 Împărați 17.</a:t>
            </a:r>
            <a:endParaRPr lang="ro-RO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dirty="0">
              <a:solidFill>
                <a:srgbClr val="000000"/>
              </a:solidFill>
              <a:effectLst/>
              <a:latin typeface="Helvetica" pitchFamily="2" charset="0"/>
            </a:endParaRPr>
          </a:p>
          <a:p>
            <a:r>
              <a:rPr lang="vi-VN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Profetul Ilie se ascundea de împăratul Ahab lângă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vi-VN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pârâul Cherit. Dumnezeu i-a spus lui Ilie să bea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vi-VN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apă din pârâu, iar corbii îi vor aduce mâncare. În fiecare</a:t>
            </a:r>
          </a:p>
          <a:p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zi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nevoile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lui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Ilie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erau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îndeplinite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Când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pârâul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vi-VN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secat, Domnul i-a spus lui Ilie să meargă în Sarepta,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vi-VN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unde îi spusese unei văduve să îi dea de mâncare.</a:t>
            </a:r>
            <a:endParaRPr lang="ro-RO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ro-RO" sz="1200" kern="1200" baseline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vi-VN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Când Ilie s-a dus în Sarepta, a găsit o femeie care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vi-VN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aduna câteva lemne. I-a cerut să îi dea apă să bea și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pt-B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 bucată de pâine. Ce putea să facă femeia? Avea suficientă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vi-VN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făină și ulei doar pentru a face pâine pentru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vi-VN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ea și fiul ei, apoi ar fi rămas fără mâncare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endParaRPr lang="ro-RO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vi-VN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Ilie i-a spus să nu îi fie teamă, ci să îi facă lui niște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vi-VN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pâine mai întâi, apoi să facă pâine pentru ea și fiul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vi-VN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ei, pentru că Dumnezeu promisese că făina și uleiul</a:t>
            </a:r>
          </a:p>
          <a:p>
            <a:r>
              <a:rPr lang="vi-VN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nu aveau să se termine. Femeia a făcut așa cum i-a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spus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Ilie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și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întocmai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cum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spusese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Dumnezeu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femeia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vi-VN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și fiul ei au avut întotdeauna suficientă mâncare</a:t>
            </a:r>
          </a:p>
          <a:p>
            <a:r>
              <a:rPr lang="vi-VN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(1 Împărați 17:7-16).</a:t>
            </a:r>
            <a:endParaRPr lang="ro-RO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dirty="0">
              <a:solidFill>
                <a:srgbClr val="000000"/>
              </a:solidFill>
              <a:effectLst/>
              <a:latin typeface="Helvetica" pitchFamily="2" charset="0"/>
            </a:endParaRPr>
          </a:p>
          <a:p>
            <a:r>
              <a:rPr lang="vi-VN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În urmă cu câțiva ani m-am aflat într-o situație în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pt-B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care mă întrebam de unde o să fac rost de mâncare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vi-VN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pentru următoarea noastră masă! Părea că niciodată</a:t>
            </a:r>
          </a:p>
          <a:p>
            <a:r>
              <a:rPr lang="vi-VN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nu aveam suficienți bani sau suficientă mâncare.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vi-VN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Simpla noastră cămară conținea fulgi de ovăz, orez,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vi-VN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fasole și făină, dar de multe ori era aproape goală. În</a:t>
            </a:r>
          </a:p>
          <a:p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fiecare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zi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ne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rugam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: „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Doamne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Tu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ne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cunoști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nevoile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și ai promis că vei avea grijă de noi.”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6578F9-2DD8-C840-AF5A-B8BC3D9F399B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18461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vi-VN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Un cuplu de tineri a campat în pădurea de lângă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vi-VN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casa noastră și ne-am împrietenit. Într-o zi, tânăra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vi-VN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soție a venit la mine acasă plângând! Am întrebat-o</a:t>
            </a:r>
          </a:p>
          <a:p>
            <a:r>
              <a:rPr lang="vi-VN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ce s-a întâmplat, iar ea mi-a spus că rămăseseră fără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vi-VN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mâncare și nu știau ce să facă. Dumnezeu m-a îndemnat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vi-VN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să le ofer ceva de mâncare.</a:t>
            </a:r>
            <a:endParaRPr lang="ro-RO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dirty="0">
              <a:solidFill>
                <a:srgbClr val="000000"/>
              </a:solidFill>
              <a:effectLst/>
              <a:latin typeface="Helvetica" pitchFamily="2" charset="0"/>
            </a:endParaRPr>
          </a:p>
          <a:p>
            <a:r>
              <a:rPr lang="pt-B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Cum puteam să fac lucrul acesta? Abia dacă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pt-B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aveam destul pentru familia noastră! Dar am luat o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vi-VN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cutie, m-am dus în cămară și am început să o umplu.</a:t>
            </a:r>
          </a:p>
          <a:p>
            <a:r>
              <a:rPr lang="vi-VN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Am luat niște fasole și am pus-o într-o pungă, apoi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vi-VN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orez, ovăz, făină și sare. Am adăugat un recipient mic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vi-VN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cu ulei, apoi am pus în cutie câțiva cartofi și ceapă.</a:t>
            </a:r>
          </a:p>
          <a:p>
            <a:r>
              <a:rPr lang="vi-VN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Tot ce am avut, am împărțit cu ea. Am fost uimită că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vi-VN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am reușit să împart cu prietena mea, nu o cutie, ci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mai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mult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de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trei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cutii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mari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cu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mâncare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!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Și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în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mod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miraculos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vi-VN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aveam mai multă mâncare decât avusesem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vi-VN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la început! Așa cum Dumnezeu a avut grijă de văduvă,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s-E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El a avut grijă și de familia mea.</a:t>
            </a:r>
            <a:endParaRPr lang="ro-RO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dirty="0">
              <a:solidFill>
                <a:srgbClr val="000000"/>
              </a:solidFill>
              <a:effectLst/>
              <a:latin typeface="Helvetica" pitchFamily="2" charset="0"/>
            </a:endParaRPr>
          </a:p>
          <a:p>
            <a:r>
              <a:rPr lang="vi-VN" dirty="0" smtClean="0">
                <a:solidFill>
                  <a:srgbClr val="000000"/>
                </a:solidFill>
                <a:effectLst/>
                <a:latin typeface="Helvetica" pitchFamily="2" charset="0"/>
              </a:rPr>
              <a:t>S</a:t>
            </a:r>
            <a:r>
              <a:rPr lang="ro-RO" dirty="0" smtClean="0">
                <a:solidFill>
                  <a:srgbClr val="000000"/>
                </a:solidFill>
                <a:effectLst/>
                <a:latin typeface="Helvetica" pitchFamily="2" charset="0"/>
              </a:rPr>
              <a:t>Ă</a:t>
            </a:r>
            <a:r>
              <a:rPr lang="ro-RO" baseline="0" dirty="0" smtClean="0">
                <a:solidFill>
                  <a:srgbClr val="000000"/>
                </a:solidFill>
                <a:effectLst/>
                <a:latin typeface="Helvetica" pitchFamily="2" charset="0"/>
              </a:rPr>
              <a:t> NE GÂNDIM ÎMPREUNĂ:</a:t>
            </a:r>
            <a:endParaRPr lang="en-US" dirty="0">
              <a:solidFill>
                <a:srgbClr val="000000"/>
              </a:solidFill>
              <a:effectLst/>
              <a:latin typeface="Helvetica" pitchFamily="2" charset="0"/>
            </a:endParaRPr>
          </a:p>
          <a:p>
            <a:r>
              <a:rPr lang="vi-VN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1. De ce a contat că femeia a făcut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mai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întâi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pâine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pentru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Ilie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?</a:t>
            </a:r>
          </a:p>
          <a:p>
            <a:r>
              <a:rPr lang="fr-F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2. </a:t>
            </a:r>
            <a:r>
              <a:rPr lang="fr-F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În</a:t>
            </a:r>
            <a:r>
              <a:rPr lang="fr-F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ce </a:t>
            </a:r>
            <a:r>
              <a:rPr lang="fr-F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mod</a:t>
            </a:r>
            <a:r>
              <a:rPr lang="fr-F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 </a:t>
            </a:r>
            <a:r>
              <a:rPr lang="fr-F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experimentat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familia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ta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minune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de la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Dumnezeu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?</a:t>
            </a:r>
            <a:endParaRPr lang="en-US" dirty="0">
              <a:solidFill>
                <a:srgbClr val="000000"/>
              </a:solidFill>
              <a:effectLst/>
              <a:latin typeface="Helvetica" pitchFamily="2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6578F9-2DD8-C840-AF5A-B8BC3D9F399B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768865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o-RO" sz="1200" b="1" dirty="0" smtClean="0">
                <a:latin typeface="Avenir Next" panose="020B0503020202020204" pitchFamily="34" charset="0"/>
              </a:rPr>
              <a:t>Cuvântul lui Dumnezeu este diferit de alte cărți </a:t>
            </a:r>
            <a:r>
              <a:rPr lang="en-US" sz="1200" b="1" dirty="0" smtClean="0">
                <a:effectLst/>
                <a:latin typeface="Avenir Next" panose="020B0503020202020204" pitchFamily="34" charset="0"/>
              </a:rPr>
              <a:t> </a:t>
            </a:r>
            <a:br>
              <a:rPr lang="en-US" sz="1200" b="1" dirty="0" smtClean="0">
                <a:effectLst/>
                <a:latin typeface="Avenir Next" panose="020B0503020202020204" pitchFamily="34" charset="0"/>
              </a:rPr>
            </a:br>
            <a:r>
              <a:rPr lang="en-US" sz="1200" dirty="0" smtClean="0">
                <a:solidFill>
                  <a:schemeClr val="accent2">
                    <a:lumMod val="75000"/>
                  </a:schemeClr>
                </a:solidFill>
                <a:effectLst/>
                <a:latin typeface="Didot" panose="02000503000000020003" pitchFamily="2" charset="-79"/>
                <a:cs typeface="Didot" panose="02000503000000020003" pitchFamily="2" charset="-79"/>
              </a:rPr>
              <a:t>S</a:t>
            </a:r>
            <a:r>
              <a:rPr lang="ro-RO" sz="1200" dirty="0" smtClean="0">
                <a:solidFill>
                  <a:schemeClr val="accent2">
                    <a:lumMod val="75000"/>
                  </a:schemeClr>
                </a:solidFill>
                <a:effectLst/>
                <a:latin typeface="Didot" panose="02000503000000020003" pitchFamily="2" charset="-79"/>
                <a:cs typeface="Didot" panose="02000503000000020003" pitchFamily="2" charset="-79"/>
              </a:rPr>
              <a:t>ALVEAZĂ VEȚI</a:t>
            </a:r>
            <a:r>
              <a:rPr lang="en-US" sz="1200" dirty="0" smtClean="0">
                <a:solidFill>
                  <a:schemeClr val="accent2">
                    <a:lumMod val="75000"/>
                  </a:schemeClr>
                </a:solidFill>
                <a:effectLst/>
                <a:latin typeface="Didot" panose="02000503000000020003" pitchFamily="2" charset="-79"/>
                <a:cs typeface="Didot" panose="02000503000000020003" pitchFamily="2" charset="-79"/>
              </a:rPr>
              <a:t>!</a:t>
            </a:r>
            <a:endParaRPr lang="ro-RO" sz="1200" dirty="0" smtClean="0">
              <a:solidFill>
                <a:schemeClr val="accent2">
                  <a:lumMod val="75000"/>
                </a:schemeClr>
              </a:solidFill>
              <a:effectLst/>
              <a:latin typeface="Didot" panose="02000503000000020003" pitchFamily="2" charset="-79"/>
              <a:cs typeface="Didot" panose="02000503000000020003" pitchFamily="2" charset="-79"/>
            </a:endParaRPr>
          </a:p>
          <a:p>
            <a:r>
              <a:rPr lang="ro-RO" sz="1200" b="0" dirty="0" smtClean="0">
                <a:solidFill>
                  <a:schemeClr val="accent2">
                    <a:lumMod val="75000"/>
                  </a:schemeClr>
                </a:solidFill>
                <a:latin typeface="Avenir Next" panose="020B0503020202020204" pitchFamily="34" charset="0"/>
                <a:cs typeface="Didot" panose="02000503000000020003" pitchFamily="2" charset="-79"/>
              </a:rPr>
              <a:t>D</a:t>
            </a:r>
            <a:r>
              <a:rPr lang="en-US" sz="1200" b="0" dirty="0" smtClean="0">
                <a:solidFill>
                  <a:schemeClr val="accent2">
                    <a:lumMod val="75000"/>
                  </a:schemeClr>
                </a:solidFill>
                <a:effectLst/>
                <a:latin typeface="Avenir Next" panose="020B0503020202020204" pitchFamily="34" charset="0"/>
                <a:cs typeface="Didot" panose="02000503000000020003" pitchFamily="2" charset="-79"/>
              </a:rPr>
              <a:t>e</a:t>
            </a:r>
            <a:r>
              <a:rPr lang="ro-RO" sz="1200" b="0" dirty="0" smtClean="0">
                <a:solidFill>
                  <a:schemeClr val="accent2">
                    <a:lumMod val="75000"/>
                  </a:schemeClr>
                </a:solidFill>
                <a:effectLst/>
                <a:latin typeface="Avenir Next" panose="020B0503020202020204" pitchFamily="34" charset="0"/>
                <a:cs typeface="Didot" panose="02000503000000020003" pitchFamily="2" charset="-79"/>
              </a:rPr>
              <a:t> memorat</a:t>
            </a:r>
            <a:r>
              <a:rPr lang="en-US" sz="1200" b="0" dirty="0" smtClean="0">
                <a:solidFill>
                  <a:schemeClr val="accent2">
                    <a:lumMod val="75000"/>
                  </a:schemeClr>
                </a:solidFill>
                <a:effectLst/>
                <a:latin typeface="Avenir Next" panose="020B0503020202020204" pitchFamily="34" charset="0"/>
                <a:cs typeface="Didot" panose="02000503000000020003" pitchFamily="2" charset="-79"/>
              </a:rPr>
              <a:t>: </a:t>
            </a:r>
            <a:r>
              <a:rPr lang="en-US" sz="1200" dirty="0" smtClean="0"/>
              <a:t>„Din </a:t>
            </a:r>
            <a:r>
              <a:rPr lang="en-US" sz="1200" dirty="0" err="1" smtClean="0"/>
              <a:t>pruncie</a:t>
            </a:r>
            <a:r>
              <a:rPr lang="en-US" sz="1200" dirty="0" smtClean="0"/>
              <a:t> </a:t>
            </a:r>
            <a:r>
              <a:rPr lang="en-US" sz="1200" dirty="0" err="1" smtClean="0"/>
              <a:t>cunoști</a:t>
            </a:r>
            <a:r>
              <a:rPr lang="en-US" sz="1200" dirty="0" smtClean="0"/>
              <a:t> </a:t>
            </a:r>
            <a:r>
              <a:rPr lang="en-US" sz="1200" dirty="0" err="1" smtClean="0"/>
              <a:t>Sfintele</a:t>
            </a:r>
            <a:r>
              <a:rPr lang="ro-RO" sz="1200" dirty="0" smtClean="0"/>
              <a:t> </a:t>
            </a:r>
            <a:r>
              <a:rPr lang="vi-VN" sz="1200" dirty="0" smtClean="0"/>
              <a:t>Scripturi, care pot să-ți dea înțelepciunea</a:t>
            </a:r>
            <a:r>
              <a:rPr lang="ro-RO" sz="1200" dirty="0" smtClean="0"/>
              <a:t> </a:t>
            </a:r>
            <a:r>
              <a:rPr lang="it-IT" sz="1200" dirty="0" smtClean="0"/>
              <a:t>care duce la </a:t>
            </a:r>
            <a:r>
              <a:rPr lang="ro-RO" sz="1200" dirty="0" smtClean="0"/>
              <a:t> m</a:t>
            </a:r>
            <a:r>
              <a:rPr lang="it-IT" sz="1200" dirty="0" smtClean="0"/>
              <a:t>ântuire prin credința în</a:t>
            </a:r>
            <a:r>
              <a:rPr lang="ro-RO" sz="1200" dirty="0" smtClean="0"/>
              <a:t> </a:t>
            </a:r>
            <a:r>
              <a:rPr lang="en-US" sz="1200" dirty="0" err="1" smtClean="0"/>
              <a:t>Hristos</a:t>
            </a:r>
            <a:r>
              <a:rPr lang="en-US" sz="1200" dirty="0" smtClean="0"/>
              <a:t> </a:t>
            </a:r>
            <a:r>
              <a:rPr lang="en-US" sz="1200" dirty="0" err="1" smtClean="0"/>
              <a:t>Isus</a:t>
            </a:r>
            <a:r>
              <a:rPr lang="en-US" sz="1200" dirty="0" smtClean="0"/>
              <a:t>” (2 </a:t>
            </a:r>
            <a:r>
              <a:rPr lang="en-US" sz="1200" dirty="0" err="1" smtClean="0"/>
              <a:t>Timotei</a:t>
            </a:r>
            <a:r>
              <a:rPr lang="en-US" sz="1200" dirty="0" smtClean="0"/>
              <a:t> 3:15).</a:t>
            </a:r>
            <a:endParaRPr lang="ro-RO" sz="1200" dirty="0" smtClean="0"/>
          </a:p>
          <a:p>
            <a:endParaRPr lang="en-US" sz="1200" dirty="0" smtClean="0">
              <a:latin typeface="Avenir Next" panose="020B0503020202020204" pitchFamily="34" charset="0"/>
              <a:cs typeface="Didot" panose="02000503000000020003" pitchFamily="2" charset="-79"/>
            </a:endParaRPr>
          </a:p>
          <a:p>
            <a:r>
              <a:rPr lang="vi-VN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Gloanțe și focuri de muschetă zburau în jurul capului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fr-F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lui Charles Merrill, </a:t>
            </a:r>
            <a:r>
              <a:rPr lang="fr-F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în</a:t>
            </a:r>
            <a:r>
              <a:rPr lang="fr-F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fr-F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timp</a:t>
            </a:r>
            <a:r>
              <a:rPr lang="fr-F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ce el și </a:t>
            </a:r>
            <a:r>
              <a:rPr lang="fr-F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brigada</a:t>
            </a:r>
            <a:r>
              <a:rPr lang="fr-F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sa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vi-VN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 soldați înaintau spre armata adversă. Dintr-odată,</a:t>
            </a:r>
          </a:p>
          <a:p>
            <a:r>
              <a:rPr lang="vi-VN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în timp ce pășea înainte, un glonț l-a lovit în ochiul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vi-VN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drept, făcându-l să se clatine. În timp ce cădea pe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spate, a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simțit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impactul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unui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al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doilea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glonț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care l-a</a:t>
            </a:r>
          </a:p>
          <a:p>
            <a:r>
              <a:rPr lang="vi-VN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lovit în piept. Ceva a stat însă în calea glonțului.</a:t>
            </a:r>
            <a:endParaRPr lang="en-US" dirty="0">
              <a:solidFill>
                <a:srgbClr val="000000"/>
              </a:solidFill>
              <a:effectLst/>
              <a:latin typeface="Helvetica" pitchFamily="2" charset="0"/>
            </a:endParaRPr>
          </a:p>
          <a:p>
            <a:endParaRPr lang="en-US" dirty="0">
              <a:solidFill>
                <a:srgbClr val="000000"/>
              </a:solidFill>
              <a:effectLst/>
              <a:latin typeface="Helvetica" pitchFamily="2" charset="0"/>
            </a:endParaRPr>
          </a:p>
          <a:p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În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vi-VN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acea dimineață, în timp ce se grăbea să iasă din cort,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vi-VN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își luase Noul Testament și îl băgase în buzunarul din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vi-VN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față. Biblia a oprit glonțul!</a:t>
            </a:r>
            <a:endParaRPr lang="ro-RO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ro-RO" sz="1200" kern="1200" baseline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it-IT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Biblia i-a salvat viața lui Charles și o poate salva și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pe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ta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–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pentru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veșnicie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Este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singura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carte care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conține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vi-VN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cuvintele de viață ale lui Dumnezeu. În Ioan 6:63,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Isus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spune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: „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Cuvintele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pe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care vi le-am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spus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Eu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sunt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vi-VN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duh şi viaţă.” De fiecare dată când Cuvântul lui Dumnezeu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vi-VN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ne cere să facem ceva sau ne promite ceva,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vi-VN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puterea Lui este acolo pentru a ne ajuta să facem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acel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lucru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ro-RO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ro-RO" sz="1200" kern="1200" baseline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Isus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folosit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Scripturile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pentru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învinge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puterea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lui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Satana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Când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Satana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vi-VN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L-a ispitit de trei ori, El a răspuns: „Este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scris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....”,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iar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Satana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fost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învins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Și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tu</a:t>
            </a:r>
            <a:endParaRPr lang="en-US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it-IT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poți folosi Scriptura așa cum a folosit-o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vi-VN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Isus! De aceea, Satana și îngerii săi se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vi-VN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tem cel mai mult de Biblie: pentru că,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fr-F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prin</a:t>
            </a:r>
            <a:r>
              <a:rPr lang="fr-F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fr-F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ea</a:t>
            </a:r>
            <a:r>
              <a:rPr lang="fr-F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fr-F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atât</a:t>
            </a:r>
            <a:r>
              <a:rPr lang="fr-F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de </a:t>
            </a:r>
            <a:r>
              <a:rPr lang="fr-F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mul</a:t>
            </a:r>
            <a:r>
              <a:rPr lang="fr-F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ți </a:t>
            </a:r>
            <a:r>
              <a:rPr lang="fr-F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oameni</a:t>
            </a:r>
            <a:r>
              <a:rPr lang="fr-F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au </a:t>
            </a:r>
            <a:r>
              <a:rPr lang="fr-F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fost</a:t>
            </a:r>
            <a:endParaRPr lang="fr-F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pt-B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eliberați de sub controlul lor.</a:t>
            </a:r>
            <a:endParaRPr lang="ro-RO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ro-RO" sz="1200" kern="1200" baseline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vi-VN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Nu există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vi-VN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nicio altă carte cu o asemenea putere!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De-a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lungul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istoriei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milioane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de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oameni au descoperit faptul că cuvintele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lui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Dumnezeu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sunt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credincioase</a:t>
            </a:r>
            <a:endParaRPr lang="en-US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vi-VN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și adevărate. Cei care se luptă cu dependența,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vi-VN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furia și multe altele au găsit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puterea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de a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birui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Prin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Cuvântul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lui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Dumnezeu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pot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vi-VN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trăi liberi.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6578F9-2DD8-C840-AF5A-B8BC3D9F399B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59051100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vi-VN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Există multe cărți cu povești interesante, dar Biblia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vi-VN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spune istoria adevărată despre cum a început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vi-VN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lumea noastră și cum se va sfârși. De unde știm că</a:t>
            </a:r>
          </a:p>
          <a:p>
            <a:r>
              <a:rPr lang="vi-VN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Biblia poate prezice viitorul? Pentru că a făcut-o cu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vi-VN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succes în trecut. Știați că există peste trei sute de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profeții în Vechiul Testament despre prima venire a</a:t>
            </a:r>
          </a:p>
          <a:p>
            <a:r>
              <a:rPr lang="fr-F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lui </a:t>
            </a:r>
            <a:r>
              <a:rPr lang="fr-F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Isus</a:t>
            </a:r>
            <a:r>
              <a:rPr lang="fr-F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? </a:t>
            </a:r>
            <a:r>
              <a:rPr lang="fr-F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Aceste</a:t>
            </a:r>
            <a:r>
              <a:rPr lang="fr-F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fr-F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profe</a:t>
            </a:r>
            <a:r>
              <a:rPr lang="fr-F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ții au </a:t>
            </a:r>
            <a:r>
              <a:rPr lang="fr-F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fost</a:t>
            </a:r>
            <a:r>
              <a:rPr lang="fr-F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fr-F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scrise</a:t>
            </a:r>
            <a:r>
              <a:rPr lang="fr-F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de mai </a:t>
            </a:r>
            <a:r>
              <a:rPr lang="fr-F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multe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persoane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diferite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cu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sute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de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ani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înainte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de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nașterea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fr-F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lui </a:t>
            </a:r>
            <a:r>
              <a:rPr lang="fr-F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Isus</a:t>
            </a:r>
            <a:r>
              <a:rPr lang="fr-F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dar </a:t>
            </a:r>
            <a:r>
              <a:rPr lang="fr-F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toate</a:t>
            </a:r>
            <a:r>
              <a:rPr lang="fr-F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s-au </a:t>
            </a:r>
            <a:r>
              <a:rPr lang="fr-F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adeverit</a:t>
            </a:r>
            <a:r>
              <a:rPr lang="fr-F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exact așa cum au </a:t>
            </a:r>
            <a:r>
              <a:rPr lang="fr-F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fost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prezise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ro-RO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dirty="0">
              <a:solidFill>
                <a:srgbClr val="000000"/>
              </a:solidFill>
              <a:effectLst/>
              <a:latin typeface="Helvetica" pitchFamily="2" charset="0"/>
            </a:endParaRPr>
          </a:p>
          <a:p>
            <a:r>
              <a:rPr lang="it-IT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Biblia este cea mai prețioasă carte pentru că ne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vi-VN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arată cât de mult ne iubește Dumnezeu, prin faptul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vi-VN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că ni L-a dat pe Isus, Fiul Său, să moară pentru păcatele</a:t>
            </a:r>
          </a:p>
          <a:p>
            <a:r>
              <a:rPr lang="vi-VN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noastre, pentru ca noi să putem trăi veșnic cu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vi-VN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El. Multe cărți religioase susțin că singurul mod prin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vi-VN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care oamenii pot avea viața veșnică este să facă o</a:t>
            </a:r>
          </a:p>
          <a:p>
            <a:r>
              <a:rPr lang="vi-VN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mulțime de fapte bune, dar Biblia ne spune că putem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 salvați numai prin îndurarea lui Isus.</a:t>
            </a:r>
            <a:endParaRPr lang="ro-RO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dirty="0">
              <a:solidFill>
                <a:srgbClr val="000000"/>
              </a:solidFill>
              <a:effectLst/>
              <a:latin typeface="Helvetica" pitchFamily="2" charset="0"/>
            </a:endParaRPr>
          </a:p>
          <a:p>
            <a:r>
              <a:rPr lang="vi-VN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Biblia ne oferă, prin Isus Hristos, o cale către viața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vi-VN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veșnică și eliberarea de păcat. Este o carte plină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vi-VN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 promisiuni de speranță. Începeți fiecare zi cu Isus</a:t>
            </a:r>
          </a:p>
          <a:p>
            <a:r>
              <a:rPr lang="vi-VN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prin descoperirea Cuvântului Său.</a:t>
            </a:r>
            <a:endParaRPr lang="ro-RO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dirty="0">
              <a:solidFill>
                <a:srgbClr val="000000"/>
              </a:solidFill>
              <a:effectLst/>
              <a:latin typeface="Helvetica" pitchFamily="2" charset="0"/>
            </a:endParaRPr>
          </a:p>
          <a:p>
            <a:r>
              <a:rPr lang="ro-RO" dirty="0" smtClean="0">
                <a:solidFill>
                  <a:srgbClr val="000000"/>
                </a:solidFill>
                <a:effectLst/>
                <a:latin typeface="Helvetica" pitchFamily="2" charset="0"/>
              </a:rPr>
              <a:t>SĂ</a:t>
            </a:r>
            <a:r>
              <a:rPr lang="ro-RO" baseline="0" dirty="0" smtClean="0">
                <a:solidFill>
                  <a:srgbClr val="000000"/>
                </a:solidFill>
                <a:effectLst/>
                <a:latin typeface="Helvetica" pitchFamily="2" charset="0"/>
              </a:rPr>
              <a:t> NE GÂNDIM ÎMPREUNĂ</a:t>
            </a:r>
            <a:r>
              <a:rPr lang="en-US" dirty="0" smtClean="0">
                <a:solidFill>
                  <a:srgbClr val="000000"/>
                </a:solidFill>
                <a:effectLst/>
                <a:latin typeface="Helvetica" pitchFamily="2" charset="0"/>
              </a:rPr>
              <a:t>:</a:t>
            </a:r>
            <a:endParaRPr lang="en-US" dirty="0">
              <a:solidFill>
                <a:srgbClr val="000000"/>
              </a:solidFill>
              <a:effectLst/>
              <a:latin typeface="Helvetica" pitchFamily="2" charset="0"/>
            </a:endParaRPr>
          </a:p>
          <a:p>
            <a:pPr>
              <a:buNone/>
            </a:pPr>
            <a:r>
              <a:rPr lang="it-IT" sz="1200" dirty="0" smtClean="0"/>
              <a:t>1. Întreabă un adult cum i-a schimbat</a:t>
            </a:r>
            <a:r>
              <a:rPr lang="ro-RO" sz="1200" dirty="0" smtClean="0"/>
              <a:t> </a:t>
            </a:r>
            <a:r>
              <a:rPr lang="en-US" sz="1200" dirty="0" err="1" smtClean="0"/>
              <a:t>Biblia</a:t>
            </a:r>
            <a:r>
              <a:rPr lang="en-US" sz="1200" dirty="0" smtClean="0"/>
              <a:t> via</a:t>
            </a:r>
            <a:r>
              <a:rPr lang="ro-RO" sz="1200" dirty="0" smtClean="0"/>
              <a:t>ț</a:t>
            </a:r>
            <a:r>
              <a:rPr lang="en-US" sz="1200" dirty="0" smtClean="0"/>
              <a:t>a.</a:t>
            </a:r>
          </a:p>
          <a:p>
            <a:pPr>
              <a:buNone/>
            </a:pPr>
            <a:r>
              <a:rPr lang="vi-VN" sz="1200" dirty="0" smtClean="0"/>
              <a:t>2. Poți găsi în Biblie o profeție care s-a</a:t>
            </a:r>
            <a:r>
              <a:rPr lang="ro-RO" sz="1200" dirty="0" smtClean="0"/>
              <a:t> </a:t>
            </a:r>
            <a:r>
              <a:rPr lang="en-US" sz="1200" dirty="0" err="1" smtClean="0"/>
              <a:t>împlinit</a:t>
            </a:r>
            <a:r>
              <a:rPr lang="en-US" sz="1200" dirty="0" smtClean="0"/>
              <a:t> ulterior?</a:t>
            </a:r>
          </a:p>
          <a:p>
            <a:endParaRPr lang="en-US" dirty="0">
              <a:solidFill>
                <a:srgbClr val="000000"/>
              </a:solidFill>
              <a:effectLst/>
              <a:latin typeface="Helvetica" pitchFamily="2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6578F9-2DD8-C840-AF5A-B8BC3D9F399B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9463182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o-RO" dirty="0" smtClean="0">
                <a:solidFill>
                  <a:srgbClr val="000000"/>
                </a:solidFill>
                <a:effectLst/>
                <a:latin typeface="Helvetica" pitchFamily="2" charset="0"/>
              </a:rPr>
              <a:t>Cuvântul Lui Dumnezeu este Călăuza Mea</a:t>
            </a:r>
            <a:endParaRPr lang="en-US" dirty="0">
              <a:solidFill>
                <a:srgbClr val="000000"/>
              </a:solidFill>
              <a:effectLst/>
              <a:latin typeface="Helvetica" pitchFamily="2" charset="0"/>
            </a:endParaRPr>
          </a:p>
          <a:p>
            <a:r>
              <a:rPr lang="ro-RO" dirty="0" smtClean="0">
                <a:solidFill>
                  <a:srgbClr val="000000"/>
                </a:solidFill>
                <a:effectLst/>
                <a:latin typeface="Helvetica" pitchFamily="2" charset="0"/>
              </a:rPr>
              <a:t>UN</a:t>
            </a:r>
            <a:r>
              <a:rPr lang="ro-RO" baseline="0" dirty="0" smtClean="0">
                <a:solidFill>
                  <a:srgbClr val="000000"/>
                </a:solidFill>
                <a:effectLst/>
                <a:latin typeface="Helvetica" pitchFamily="2" charset="0"/>
              </a:rPr>
              <a:t> SISTEM DE NAVIGAȚIE ÎNCORPORAT</a:t>
            </a:r>
            <a:endParaRPr lang="en-US" dirty="0">
              <a:solidFill>
                <a:srgbClr val="000000"/>
              </a:solidFill>
              <a:effectLst/>
              <a:latin typeface="Helvetica" pitchFamily="2" charset="0"/>
            </a:endParaRPr>
          </a:p>
          <a:p>
            <a:endParaRPr lang="en-US" dirty="0">
              <a:solidFill>
                <a:srgbClr val="000000"/>
              </a:solidFill>
              <a:effectLst/>
              <a:latin typeface="Helvetica" pitchFamily="2" charset="0"/>
            </a:endParaRPr>
          </a:p>
          <a:p>
            <a:r>
              <a:rPr lang="ro-RO" dirty="0" smtClean="0">
                <a:solidFill>
                  <a:srgbClr val="000000"/>
                </a:solidFill>
                <a:effectLst/>
                <a:latin typeface="Helvetica" pitchFamily="2" charset="0"/>
              </a:rPr>
              <a:t>De</a:t>
            </a:r>
            <a:r>
              <a:rPr lang="ro-RO" baseline="0" dirty="0" smtClean="0">
                <a:solidFill>
                  <a:srgbClr val="000000"/>
                </a:solidFill>
                <a:effectLst/>
                <a:latin typeface="Helvetica" pitchFamily="2" charset="0"/>
              </a:rPr>
              <a:t> memorat</a:t>
            </a:r>
            <a:r>
              <a:rPr lang="en-US" dirty="0" smtClean="0">
                <a:solidFill>
                  <a:srgbClr val="000000"/>
                </a:solidFill>
                <a:effectLst/>
                <a:latin typeface="Helvetica" pitchFamily="2" charset="0"/>
              </a:rPr>
              <a:t>: </a:t>
            </a:r>
            <a:r>
              <a:rPr lang="vi-VN" sz="1200" dirty="0" smtClean="0"/>
              <a:t>„Cuvântul Tău este</a:t>
            </a:r>
            <a:r>
              <a:rPr lang="ro-RO" sz="1200" dirty="0" smtClean="0"/>
              <a:t> </a:t>
            </a:r>
            <a:r>
              <a:rPr lang="pt-BR" sz="1200" dirty="0" smtClean="0"/>
              <a:t>o candelă pentru picioarele mele</a:t>
            </a:r>
            <a:r>
              <a:rPr lang="ro-RO" sz="1200" dirty="0" smtClean="0"/>
              <a:t> </a:t>
            </a:r>
            <a:r>
              <a:rPr lang="it-IT" sz="1200" dirty="0" smtClean="0"/>
              <a:t>și o lumină pe cărarea mea”</a:t>
            </a:r>
            <a:r>
              <a:rPr lang="en-US" sz="1200" dirty="0" smtClean="0"/>
              <a:t>(</a:t>
            </a:r>
            <a:r>
              <a:rPr lang="en-US" sz="1200" dirty="0" err="1" smtClean="0"/>
              <a:t>Psalmii</a:t>
            </a:r>
            <a:r>
              <a:rPr lang="en-US" sz="1200" dirty="0" smtClean="0"/>
              <a:t> 119:105).</a:t>
            </a:r>
            <a:endParaRPr lang="ro-RO" sz="1200" dirty="0" smtClean="0"/>
          </a:p>
          <a:p>
            <a:endParaRPr lang="en-US" dirty="0">
              <a:solidFill>
                <a:srgbClr val="000000"/>
              </a:solidFill>
              <a:effectLst/>
              <a:latin typeface="Helvetica" pitchFamily="2" charset="0"/>
            </a:endParaRPr>
          </a:p>
          <a:p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Când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te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gândești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la un animal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fericit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la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vi-VN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ce te gândești? Poate la o vidră de mare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sau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la un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câine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?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Sau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poate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chiar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la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animalul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pt-B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tău de companie, dacă ai unul! Eu mă gândesc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vi-VN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la delfinul cu nasul ca o sticlă. Îmi place să privesc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vi-VN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delfinii cum înoată împreună și se joacă. Parcă ar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vi-VN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zâmbi mereu! Știați că delfinii pot înota mai mult de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vi-VN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29 km/h? Și pot sări până la șase metri în aer! Delfinii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vi-VN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sunt animale sociale. Îi veți găsi aproape întotdeauna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cu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prietenii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și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familia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lor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și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nu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singuri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Știți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cum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 numește un grup de delfini? Un pod!</a:t>
            </a:r>
            <a:endParaRPr lang="ro-RO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dirty="0">
              <a:solidFill>
                <a:srgbClr val="000000"/>
              </a:solidFill>
              <a:effectLst/>
              <a:latin typeface="Helvetica" pitchFamily="2" charset="0"/>
            </a:endParaRPr>
          </a:p>
          <a:p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Delfinii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au un mod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unic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de a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vorbi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între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ei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Ei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emit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vi-VN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un sunet ca un fluierat, care este transmis prin apă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vi-VN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către ceilalți delfini din grupul lor. Fiecare delfin are</a:t>
            </a:r>
          </a:p>
          <a:p>
            <a:r>
              <a:rPr lang="vi-VN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propriul său fluierat unic, pe care toți ceilalți delfini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pt-B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îl pot recunoaște. S-a demonstrat că au o memorie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vi-VN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foarte îndelungată, fiind capabili să recunoască fluierul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fr-F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unui</a:t>
            </a:r>
            <a:r>
              <a:rPr lang="fr-F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fr-F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delfin</a:t>
            </a:r>
            <a:r>
              <a:rPr lang="fr-F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fr-F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pe</a:t>
            </a:r>
            <a:r>
              <a:rPr lang="fr-F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care nu l-au mai </a:t>
            </a:r>
            <a:r>
              <a:rPr lang="fr-F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auzit</a:t>
            </a:r>
            <a:r>
              <a:rPr lang="fr-F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de </a:t>
            </a:r>
            <a:r>
              <a:rPr lang="fr-F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vreo</a:t>
            </a:r>
            <a:r>
              <a:rPr lang="fr-F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20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ani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!</a:t>
            </a:r>
            <a:endParaRPr lang="ro-RO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dirty="0">
              <a:solidFill>
                <a:srgbClr val="000000"/>
              </a:solidFill>
              <a:effectLst/>
              <a:latin typeface="Helvetica" pitchFamily="2" charset="0"/>
            </a:endParaRPr>
          </a:p>
          <a:p>
            <a:r>
              <a:rPr lang="it-IT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Delfinii au un sistem uimitor de căutare a hranei.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 numește ecolocație. Delfinul scoate un sunet ca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un clic, apoi ascultă ecoul clicurilor sale care ricoșează</a:t>
            </a:r>
          </a:p>
          <a:p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în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peștii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din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apropiere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pe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care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îi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poate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mânca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vi-VN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Acest sistem îi ajută să știe în ce direcție să înoate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vi-VN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pentru a-și găsi hrana și cât de aproape este aceasta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ei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Astfel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chiar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și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atunci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când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nu pot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vedea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ceea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fr-F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ce au </a:t>
            </a:r>
            <a:r>
              <a:rPr lang="fr-F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nevoie</a:t>
            </a:r>
            <a:r>
              <a:rPr lang="fr-F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au </a:t>
            </a:r>
            <a:r>
              <a:rPr lang="fr-F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încredere</a:t>
            </a:r>
            <a:r>
              <a:rPr lang="fr-F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fr-F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în</a:t>
            </a:r>
            <a:r>
              <a:rPr lang="fr-F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fr-F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ecourile</a:t>
            </a:r>
            <a:r>
              <a:rPr lang="fr-F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fr-F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pe</a:t>
            </a:r>
            <a:r>
              <a:rPr lang="fr-F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care le </a:t>
            </a:r>
            <a:r>
              <a:rPr lang="fr-F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aud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vi-VN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și care îi ajută să își găsească drumul.</a:t>
            </a:r>
            <a:endParaRPr lang="ro-RO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vi-VN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6578F9-2DD8-C840-AF5A-B8BC3D9F399B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4035767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vi-VN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Chiar dacă ochii tăi pot funcționa perfect și poți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vi-VN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vedea totul în jurul tău, poate fi greu să știi ce ar trebui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pt-B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să faci în continuare sau cum ar trebui să te simți.</a:t>
            </a:r>
          </a:p>
          <a:p>
            <a:r>
              <a:rPr lang="vi-VN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Uneori știm că avem nevoie de Isus, dar singuri nu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pt-B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suntem siguri cum să-L găsim.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Fie că ești fericit sau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vi-VN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trist, încrezător sau confuz, Cuvântul lui Dumnezeu,</a:t>
            </a:r>
          </a:p>
          <a:p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Biblia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este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întotdeauna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acolo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pentru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te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ghida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în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pt-B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următorii pași! De aceea, regele David a descris Cuvântul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pt-B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lui Dumnezeu ca pe o lumină atunci când a</a:t>
            </a:r>
          </a:p>
          <a:p>
            <a:r>
              <a:rPr lang="pt-B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spus: „Cuvântul Tău este o candelă pentru picioarele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vi-VN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mele și o lumină pe cărarea mea” (Psalmii 119:105).</a:t>
            </a:r>
            <a:endParaRPr lang="ro-RO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dirty="0">
              <a:solidFill>
                <a:srgbClr val="000000"/>
              </a:solidFill>
              <a:effectLst/>
              <a:latin typeface="Helvetica" pitchFamily="2" charset="0"/>
            </a:endParaRPr>
          </a:p>
          <a:p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Așa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cum a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creat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delfinii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cu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metode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speciale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de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fr-F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 </a:t>
            </a:r>
            <a:r>
              <a:rPr lang="fr-F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găsi</a:t>
            </a:r>
            <a:r>
              <a:rPr lang="fr-F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fr-F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ceea</a:t>
            </a:r>
            <a:r>
              <a:rPr lang="fr-F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ce au </a:t>
            </a:r>
            <a:r>
              <a:rPr lang="fr-F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nevoie</a:t>
            </a:r>
            <a:r>
              <a:rPr lang="fr-F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fr-F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Dumnezeu</a:t>
            </a:r>
            <a:r>
              <a:rPr lang="fr-F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ți-a </a:t>
            </a:r>
            <a:r>
              <a:rPr lang="fr-F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dat</a:t>
            </a:r>
            <a:r>
              <a:rPr lang="fr-F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fr-F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Cuvântul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vi-VN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Său pentru a te ajuta să-L găsești! Pentru El ești o</a:t>
            </a:r>
          </a:p>
          <a:p>
            <a:r>
              <a:rPr lang="vi-VN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comoară neprețuită. De aceea, El a fost dispus să Îl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vi-VN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dea pe Fiul Său în locul tău pentru ca tu să poți fi în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vi-VN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ceruri cu El. Așa că deschide-ți Biblia și lasă lumina</a:t>
            </a:r>
          </a:p>
          <a:p>
            <a:r>
              <a:rPr lang="fr-F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Cuvântului</a:t>
            </a:r>
            <a:r>
              <a:rPr lang="fr-F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lui </a:t>
            </a:r>
            <a:r>
              <a:rPr lang="fr-F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Dumnezeu</a:t>
            </a:r>
            <a:r>
              <a:rPr lang="fr-F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fr-F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să</a:t>
            </a:r>
            <a:r>
              <a:rPr lang="fr-F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te </a:t>
            </a:r>
            <a:r>
              <a:rPr lang="fr-F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conducă</a:t>
            </a:r>
            <a:r>
              <a:rPr lang="fr-F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fr-F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pe</a:t>
            </a:r>
            <a:r>
              <a:rPr lang="fr-F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cale </a:t>
            </a:r>
            <a:r>
              <a:rPr lang="fr-F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în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fr-F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timp</a:t>
            </a:r>
            <a:r>
              <a:rPr lang="fr-F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ce </a:t>
            </a:r>
            <a:r>
              <a:rPr lang="fr-F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mergi</a:t>
            </a:r>
            <a:r>
              <a:rPr lang="fr-F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fr-F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cu</a:t>
            </a:r>
            <a:r>
              <a:rPr lang="fr-F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El!</a:t>
            </a:r>
            <a:endParaRPr lang="ro-RO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dirty="0">
              <a:solidFill>
                <a:srgbClr val="000000"/>
              </a:solidFill>
              <a:effectLst/>
              <a:latin typeface="Helvetica" pitchFamily="2" charset="0"/>
            </a:endParaRPr>
          </a:p>
          <a:p>
            <a:r>
              <a:rPr lang="ro-RO" dirty="0" smtClean="0">
                <a:solidFill>
                  <a:srgbClr val="000000"/>
                </a:solidFill>
                <a:effectLst/>
                <a:latin typeface="Helvetica" pitchFamily="2" charset="0"/>
              </a:rPr>
              <a:t>SĂ</a:t>
            </a:r>
            <a:r>
              <a:rPr lang="ro-RO" baseline="0" dirty="0" smtClean="0">
                <a:solidFill>
                  <a:srgbClr val="000000"/>
                </a:solidFill>
                <a:effectLst/>
                <a:latin typeface="Helvetica" pitchFamily="2" charset="0"/>
              </a:rPr>
              <a:t> NE GÂNDIM ÎMPREUNĂ</a:t>
            </a:r>
            <a:r>
              <a:rPr lang="en-US" dirty="0" smtClean="0">
                <a:solidFill>
                  <a:srgbClr val="000000"/>
                </a:solidFill>
                <a:effectLst/>
                <a:latin typeface="Helvetica" pitchFamily="2" charset="0"/>
              </a:rPr>
              <a:t>:</a:t>
            </a:r>
            <a:endParaRPr lang="en-US" dirty="0">
              <a:solidFill>
                <a:srgbClr val="000000"/>
              </a:solidFill>
              <a:effectLst/>
              <a:latin typeface="Helvetica" pitchFamily="2" charset="0"/>
            </a:endParaRPr>
          </a:p>
          <a:p>
            <a:pPr>
              <a:buNone/>
            </a:pPr>
            <a:r>
              <a:rPr lang="pt-BR" sz="1200" dirty="0" smtClean="0"/>
              <a:t>1. Cum se aseamănă ecolocația cu petrecerea</a:t>
            </a:r>
            <a:r>
              <a:rPr lang="ro-RO" sz="1200" dirty="0" smtClean="0"/>
              <a:t> </a:t>
            </a:r>
            <a:r>
              <a:rPr lang="fr-FR" sz="1200" dirty="0" err="1" smtClean="0"/>
              <a:t>timpului</a:t>
            </a:r>
            <a:r>
              <a:rPr lang="fr-FR" sz="1200" dirty="0" smtClean="0"/>
              <a:t> </a:t>
            </a:r>
            <a:r>
              <a:rPr lang="fr-FR" sz="1200" dirty="0" err="1" smtClean="0"/>
              <a:t>cu</a:t>
            </a:r>
            <a:r>
              <a:rPr lang="fr-FR" sz="1200" dirty="0" smtClean="0"/>
              <a:t> </a:t>
            </a:r>
            <a:r>
              <a:rPr lang="fr-FR" sz="1200" dirty="0" err="1" smtClean="0"/>
              <a:t>Isus</a:t>
            </a:r>
            <a:r>
              <a:rPr lang="fr-FR" sz="1200" dirty="0" smtClean="0"/>
              <a:t> </a:t>
            </a:r>
            <a:r>
              <a:rPr lang="fr-FR" sz="1200" dirty="0" err="1" smtClean="0"/>
              <a:t>în</a:t>
            </a:r>
            <a:r>
              <a:rPr lang="fr-FR" sz="1200" dirty="0" smtClean="0"/>
              <a:t> </a:t>
            </a:r>
            <a:r>
              <a:rPr lang="fr-FR" sz="1200" dirty="0" err="1" smtClean="0"/>
              <a:t>Cuvântul</a:t>
            </a:r>
            <a:r>
              <a:rPr lang="ro-RO" sz="1200" dirty="0" smtClean="0"/>
              <a:t> </a:t>
            </a:r>
            <a:r>
              <a:rPr lang="vi-VN" sz="1200" dirty="0" smtClean="0"/>
              <a:t>Său în fiecare zi?</a:t>
            </a:r>
          </a:p>
          <a:p>
            <a:pPr>
              <a:buNone/>
            </a:pPr>
            <a:r>
              <a:rPr lang="vi-VN" sz="1200" dirty="0" smtClean="0"/>
              <a:t>2. Este în regulă să sărim peste timpul</a:t>
            </a:r>
            <a:r>
              <a:rPr lang="ro-RO" sz="1200" dirty="0" smtClean="0"/>
              <a:t> </a:t>
            </a:r>
            <a:r>
              <a:rPr lang="fr-FR" sz="1200" dirty="0" err="1" smtClean="0"/>
              <a:t>nostru</a:t>
            </a:r>
            <a:r>
              <a:rPr lang="fr-FR" sz="1200" dirty="0" smtClean="0"/>
              <a:t> </a:t>
            </a:r>
            <a:r>
              <a:rPr lang="fr-FR" sz="1200" dirty="0" err="1" smtClean="0"/>
              <a:t>zilnic</a:t>
            </a:r>
            <a:r>
              <a:rPr lang="fr-FR" sz="1200" dirty="0" smtClean="0"/>
              <a:t> </a:t>
            </a:r>
            <a:r>
              <a:rPr lang="fr-FR" sz="1200" dirty="0" err="1" smtClean="0"/>
              <a:t>cu</a:t>
            </a:r>
            <a:r>
              <a:rPr lang="fr-FR" sz="1200" dirty="0" smtClean="0"/>
              <a:t> </a:t>
            </a:r>
            <a:r>
              <a:rPr lang="fr-FR" sz="1200" dirty="0" err="1" smtClean="0"/>
              <a:t>Dumnezeu</a:t>
            </a:r>
            <a:r>
              <a:rPr lang="fr-FR" sz="1200" dirty="0" smtClean="0"/>
              <a:t>? De ce nu?</a:t>
            </a:r>
            <a:endParaRPr lang="en-US" sz="1200" dirty="0" smtClean="0">
              <a:solidFill>
                <a:schemeClr val="tx1">
                  <a:alpha val="80000"/>
                </a:schemeClr>
              </a:solidFill>
              <a:latin typeface="Avenir Next" panose="020B0503020202020204" pitchFamily="34" charset="0"/>
            </a:endParaRPr>
          </a:p>
          <a:p>
            <a:endParaRPr lang="en-US" dirty="0">
              <a:solidFill>
                <a:srgbClr val="000000"/>
              </a:solidFill>
              <a:effectLst/>
              <a:latin typeface="Helvetica" pitchFamily="2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6578F9-2DD8-C840-AF5A-B8BC3D9F399B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548952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2E65894-73FC-4B02-4865-7A5D1526D80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2C92AAD0-6E8D-F972-C854-81101A9322C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73909B0-F71B-7A97-7733-FB96432613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C1F28E-6106-5A45-9F0B-0C1CC0A40E23}" type="datetimeFigureOut">
              <a:rPr lang="en-US" smtClean="0"/>
              <a:pPr/>
              <a:t>22-Oct-24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1B1907A-63CF-B768-32BE-D8C31014D0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5CDA764-2587-AC94-3639-22A1342677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F09D4-0920-F14B-B5C5-B08B94D2F4D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520610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C93869C-449D-EB62-4BD0-7A2A8467A8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80765ADD-976A-2F49-97E7-D917D60E5F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64B9FED4-B9E6-C336-8BE1-451879B2D9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C1F28E-6106-5A45-9F0B-0C1CC0A40E23}" type="datetimeFigureOut">
              <a:rPr lang="en-US" smtClean="0"/>
              <a:pPr/>
              <a:t>22-Oct-24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B13FF3A-248F-6A61-EA71-34CD52FBE7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777D207-7C7C-7B6C-F79E-654DC6B9CE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F09D4-0920-F14B-B5C5-B08B94D2F4D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343971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B79D9B21-ED2D-4849-DE62-2009E4EBA7C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37C4701F-EB4D-A4A7-61D6-6B98C33FDBC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3C8B66B-F881-1B55-918F-0558C17A01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C1F28E-6106-5A45-9F0B-0C1CC0A40E23}" type="datetimeFigureOut">
              <a:rPr lang="en-US" smtClean="0"/>
              <a:pPr/>
              <a:t>22-Oct-24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F9158BC8-2766-7275-6F40-CB8838622B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75CAB248-5DEF-E402-FD6F-99FF713471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F09D4-0920-F14B-B5C5-B08B94D2F4D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231035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7ED1452-7449-AA1D-5B29-0C0CE0C950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912A3CE-B8E0-9E49-A495-600499FEA3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C7E90585-589F-5658-5F68-65393B1429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C1F28E-6106-5A45-9F0B-0C1CC0A40E23}" type="datetimeFigureOut">
              <a:rPr lang="en-US" smtClean="0"/>
              <a:pPr/>
              <a:t>22-Oct-24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2EC06CA1-B794-7ACD-9D63-30876FE12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ACB726D-95DF-0F17-8FE4-09FF15E289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F09D4-0920-F14B-B5C5-B08B94D2F4D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9906625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83218F0-01EC-E375-DEC3-9EE402F6FB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C05FA6E3-9EBB-85B2-6B59-81E82D5A91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608BA29-7773-B61E-B70E-16689A52F6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C1F28E-6106-5A45-9F0B-0C1CC0A40E23}" type="datetimeFigureOut">
              <a:rPr lang="en-US" smtClean="0"/>
              <a:pPr/>
              <a:t>22-Oct-24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DA0DC0A6-F4E7-8DD1-4545-37ABB541D2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923DB25-87D6-6E01-3D2A-785B0AE7DC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F09D4-0920-F14B-B5C5-B08B94D2F4D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6799948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34BA034-0D52-18BC-1299-C345D10BC3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8554ED4-EB86-9874-F7CF-EA936FF35CA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7A3ECCE6-FFCC-1FD1-3202-546E9DF6256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ABB419C1-B518-8375-D6D0-6516BD145D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C1F28E-6106-5A45-9F0B-0C1CC0A40E23}" type="datetimeFigureOut">
              <a:rPr lang="en-US" smtClean="0"/>
              <a:pPr/>
              <a:t>22-Oct-24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24FB8F52-D5A8-E344-D39F-D267C5F804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21D4FC69-ECCA-2660-649D-3F10A93188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F09D4-0920-F14B-B5C5-B08B94D2F4D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993429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A0614FB-5DE2-74DC-77CB-25041073E3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2476B946-606C-9E39-F578-39712E1BA0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1B32D1D4-09EE-220B-1B77-7997ED3DF28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6D4F11F3-A9AE-D9AB-642F-A7EF6A359FA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859EBADE-49E2-B736-924C-39F9D2C2460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751590D6-5EAF-70F8-6B9C-BD72DEEF82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C1F28E-6106-5A45-9F0B-0C1CC0A40E23}" type="datetimeFigureOut">
              <a:rPr lang="en-US" smtClean="0"/>
              <a:pPr/>
              <a:t>22-Oct-24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3243C5EE-B3F7-33B7-4FFB-F6476C7A20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19716A23-F5B3-734D-902D-281DEE0C7F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F09D4-0920-F14B-B5C5-B08B94D2F4D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613350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FADB8CD-02B5-B7F6-6721-48C8495EED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F6E4545B-424D-6463-9631-AB7DCB1CB2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C1F28E-6106-5A45-9F0B-0C1CC0A40E23}" type="datetimeFigureOut">
              <a:rPr lang="en-US" smtClean="0"/>
              <a:pPr/>
              <a:t>22-Oct-24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7AE0AE62-3AEE-FCD3-EE25-0CB426F9BD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1CF5460D-90D5-7DE5-E011-59A8BAD609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F09D4-0920-F14B-B5C5-B08B94D2F4D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6654798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8B9DC709-EB12-AEAD-D3A4-92D4B2524C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C1F28E-6106-5A45-9F0B-0C1CC0A40E23}" type="datetimeFigureOut">
              <a:rPr lang="en-US" smtClean="0"/>
              <a:pPr/>
              <a:t>22-Oct-24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09D198E7-111B-D468-74F7-05571CC818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986DC2B5-EDC6-4CBE-578C-3816A555BD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F09D4-0920-F14B-B5C5-B08B94D2F4D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445346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C69201D-BF56-7F30-6780-831D8265B1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5BA964C-1DC6-BB51-3200-4A84864DCD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43F06A35-597D-6B2A-3504-90BD82A810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1D30CA21-7AC9-9E1A-6F2C-070AFFF715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C1F28E-6106-5A45-9F0B-0C1CC0A40E23}" type="datetimeFigureOut">
              <a:rPr lang="en-US" smtClean="0"/>
              <a:pPr/>
              <a:t>22-Oct-24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B5CBD5E8-40E7-EFA1-14C1-0DC0C2A0D0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AE608E87-557F-BB48-4564-86AFA3E1F8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F09D4-0920-F14B-B5C5-B08B94D2F4D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56587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33D7B2B-8496-4EAD-AF74-8E6D4ACC86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6DA46DDF-D365-CF72-9FF0-81FDA40ABE4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7E9C0E6A-AE5D-54A5-8FE8-270E011E1B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3C00E137-9B7F-CB04-6D54-46EF1396F4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C1F28E-6106-5A45-9F0B-0C1CC0A40E23}" type="datetimeFigureOut">
              <a:rPr lang="en-US" smtClean="0"/>
              <a:pPr/>
              <a:t>22-Oct-24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7F1CCAA7-E667-8AA6-0BEF-3700A2C607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E63ABE57-E5AA-72D7-E7D1-0B51496B60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F09D4-0920-F14B-B5C5-B08B94D2F4D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11658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30825F7D-58F0-A622-2424-F8F39F5501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01E3F60A-16A1-2858-1CD0-28E330C928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EBE36EF-2BD0-CB18-6A9B-FF1F7F894E0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AC1F28E-6106-5A45-9F0B-0C1CC0A40E23}" type="datetimeFigureOut">
              <a:rPr lang="en-US" smtClean="0"/>
              <a:pPr/>
              <a:t>22-Oct-24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E51A852A-47F5-325E-E46C-7025106788E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88D3F7B4-CE3A-528B-A061-4C63C11B5A8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52F09D4-0920-F14B-B5C5-B08B94D2F4D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033565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xmlns="" id="{0671A8AE-40A1-4631-A6B8-581AFF06548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child reading a book&#10;&#10;Description automatically generated">
            <a:extLst>
              <a:ext uri="{FF2B5EF4-FFF2-40B4-BE49-F238E27FC236}">
                <a16:creationId xmlns:a16="http://schemas.microsoft.com/office/drawing/2014/main" xmlns="" id="{11722BD2-B37F-493C-23EF-7B3E42C3871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6872" t="17054" r="-2" b="6989"/>
          <a:stretch/>
        </p:blipFill>
        <p:spPr>
          <a:xfrm>
            <a:off x="3446494" y="363081"/>
            <a:ext cx="8745506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AB58EF07-17C2-48CF-ABB0-EEF1F17CB8F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" y="0"/>
            <a:ext cx="9339206" cy="6858000"/>
          </a:xfrm>
          <a:prstGeom prst="rect">
            <a:avLst/>
          </a:prstGeom>
          <a:gradFill>
            <a:gsLst>
              <a:gs pos="58000">
                <a:schemeClr val="tx1"/>
              </a:gs>
              <a:gs pos="33000">
                <a:schemeClr val="tx1">
                  <a:alpha val="64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DF17A9E6-AF2B-194A-63FC-0C2C97ADCF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7980" y="1122363"/>
            <a:ext cx="5176585" cy="3204134"/>
          </a:xfrm>
        </p:spPr>
        <p:txBody>
          <a:bodyPr anchor="b">
            <a:normAutofit fontScale="90000"/>
          </a:bodyPr>
          <a:lstStyle/>
          <a:p>
            <a:r>
              <a:rPr lang="en-US" sz="5400" dirty="0" smtClean="0">
                <a:solidFill>
                  <a:schemeClr val="bg1"/>
                </a:solidFill>
                <a:latin typeface="Didot" panose="02000503000000020003" pitchFamily="2" charset="-79"/>
                <a:cs typeface="Didot" panose="02000503000000020003" pitchFamily="2" charset="-79"/>
              </a:rPr>
              <a:t>BIBL</a:t>
            </a:r>
            <a:r>
              <a:rPr lang="ro-RO" sz="5400" dirty="0" smtClean="0">
                <a:solidFill>
                  <a:schemeClr val="bg1"/>
                </a:solidFill>
                <a:latin typeface="Didot" panose="02000503000000020003" pitchFamily="2" charset="-79"/>
                <a:cs typeface="Didot" panose="02000503000000020003" pitchFamily="2" charset="-79"/>
              </a:rPr>
              <a:t>IA</a:t>
            </a:r>
            <a:r>
              <a:rPr lang="en-US" sz="5400" dirty="0" smtClean="0">
                <a:solidFill>
                  <a:schemeClr val="bg1"/>
                </a:solidFill>
                <a:latin typeface="Didot" panose="02000503000000020003" pitchFamily="2" charset="-79"/>
                <a:cs typeface="Didot" panose="02000503000000020003" pitchFamily="2" charset="-79"/>
              </a:rPr>
              <a:t> </a:t>
            </a:r>
            <a:r>
              <a:rPr lang="ro-RO" sz="5400" dirty="0" smtClean="0">
                <a:solidFill>
                  <a:schemeClr val="bg1"/>
                </a:solidFill>
                <a:latin typeface="Didot" panose="02000503000000020003" pitchFamily="2" charset="-79"/>
                <a:cs typeface="Didot" panose="02000503000000020003" pitchFamily="2" charset="-79"/>
              </a:rPr>
              <a:t>E</a:t>
            </a:r>
            <a:r>
              <a:rPr lang="en-US" sz="5400" dirty="0" smtClean="0">
                <a:solidFill>
                  <a:schemeClr val="bg1"/>
                </a:solidFill>
                <a:latin typeface="Didot" panose="02000503000000020003" pitchFamily="2" charset="-79"/>
                <a:cs typeface="Didot" panose="02000503000000020003" pitchFamily="2" charset="-79"/>
              </a:rPr>
              <a:t>S</a:t>
            </a:r>
            <a:r>
              <a:rPr lang="ro-RO" sz="5400" dirty="0" smtClean="0">
                <a:solidFill>
                  <a:schemeClr val="bg1"/>
                </a:solidFill>
                <a:latin typeface="Didot" panose="02000503000000020003" pitchFamily="2" charset="-79"/>
                <a:cs typeface="Didot" panose="02000503000000020003" pitchFamily="2" charset="-79"/>
              </a:rPr>
              <a:t>TE</a:t>
            </a:r>
            <a:r>
              <a:rPr lang="en-US" sz="5400" dirty="0" smtClean="0">
                <a:solidFill>
                  <a:schemeClr val="bg1"/>
                </a:solidFill>
                <a:latin typeface="Didot" panose="02000503000000020003" pitchFamily="2" charset="-79"/>
                <a:cs typeface="Didot" panose="02000503000000020003" pitchFamily="2" charset="-79"/>
              </a:rPr>
              <a:t> </a:t>
            </a:r>
            <a:r>
              <a:rPr lang="en-US" sz="5400" dirty="0">
                <a:solidFill>
                  <a:schemeClr val="bg1"/>
                </a:solidFill>
                <a:latin typeface="Didot" panose="02000503000000020003" pitchFamily="2" charset="-79"/>
                <a:cs typeface="Didot" panose="02000503000000020003" pitchFamily="2" charset="-79"/>
              </a:rPr>
              <a:t/>
            </a:r>
            <a:br>
              <a:rPr lang="en-US" sz="5400" dirty="0">
                <a:solidFill>
                  <a:schemeClr val="bg1"/>
                </a:solidFill>
                <a:latin typeface="Didot" panose="02000503000000020003" pitchFamily="2" charset="-79"/>
                <a:cs typeface="Didot" panose="02000503000000020003" pitchFamily="2" charset="-79"/>
              </a:rPr>
            </a:br>
            <a:r>
              <a:rPr lang="ro-RO" sz="5400" b="1" dirty="0" smtClean="0">
                <a:solidFill>
                  <a:srgbClr val="FFC000"/>
                </a:solidFill>
                <a:latin typeface="Didot" panose="02000503000000020003" pitchFamily="2" charset="-79"/>
                <a:cs typeface="Didot" panose="02000503000000020003" pitchFamily="2" charset="-79"/>
              </a:rPr>
              <a:t>CUVÂNTUL </a:t>
            </a:r>
            <a:r>
              <a:rPr lang="ro-RO" sz="5400" dirty="0" smtClean="0">
                <a:solidFill>
                  <a:schemeClr val="bg1"/>
                </a:solidFill>
                <a:latin typeface="Didot" panose="02000503000000020003" pitchFamily="2" charset="-79"/>
                <a:cs typeface="Didot" panose="02000503000000020003" pitchFamily="2" charset="-79"/>
              </a:rPr>
              <a:t>LUI </a:t>
            </a:r>
            <a:r>
              <a:rPr lang="ro-RO" sz="5400" b="1" dirty="0" smtClean="0">
                <a:solidFill>
                  <a:srgbClr val="FFC000"/>
                </a:solidFill>
                <a:latin typeface="Didot" panose="02000503000000020003" pitchFamily="2" charset="-79"/>
                <a:cs typeface="Didot" panose="02000503000000020003" pitchFamily="2" charset="-79"/>
              </a:rPr>
              <a:t>DUMNEZEU </a:t>
            </a:r>
            <a:r>
              <a:rPr lang="en-US" sz="5400" dirty="0" smtClean="0">
                <a:solidFill>
                  <a:schemeClr val="bg1"/>
                </a:solidFill>
                <a:latin typeface="Didot" panose="02000503000000020003" pitchFamily="2" charset="-79"/>
                <a:cs typeface="Didot" panose="02000503000000020003" pitchFamily="2" charset="-79"/>
              </a:rPr>
              <a:t> </a:t>
            </a:r>
            <a:r>
              <a:rPr lang="ro-RO" sz="5400" dirty="0" smtClean="0">
                <a:solidFill>
                  <a:schemeClr val="bg1"/>
                </a:solidFill>
                <a:latin typeface="Didot" panose="02000503000000020003" pitchFamily="2" charset="-79"/>
                <a:cs typeface="Didot" panose="02000503000000020003" pitchFamily="2" charset="-79"/>
              </a:rPr>
              <a:t>P</a:t>
            </a:r>
            <a:r>
              <a:rPr lang="en-US" sz="5400" dirty="0" smtClean="0">
                <a:solidFill>
                  <a:schemeClr val="bg1"/>
                </a:solidFill>
                <a:latin typeface="Didot" panose="02000503000000020003" pitchFamily="2" charset="-79"/>
                <a:cs typeface="Didot" panose="02000503000000020003" pitchFamily="2" charset="-79"/>
              </a:rPr>
              <a:t>E</a:t>
            </a:r>
            <a:r>
              <a:rPr lang="ro-RO" sz="5400" dirty="0" smtClean="0">
                <a:solidFill>
                  <a:schemeClr val="bg1"/>
                </a:solidFill>
                <a:latin typeface="Didot" panose="02000503000000020003" pitchFamily="2" charset="-79"/>
                <a:cs typeface="Didot" panose="02000503000000020003" pitchFamily="2" charset="-79"/>
              </a:rPr>
              <a:t>NTRU MINE</a:t>
            </a:r>
            <a:r>
              <a:rPr lang="en-US" sz="5400" dirty="0" smtClean="0">
                <a:solidFill>
                  <a:schemeClr val="bg1"/>
                </a:solidFill>
                <a:latin typeface="Didot" panose="02000503000000020003" pitchFamily="2" charset="-79"/>
                <a:cs typeface="Didot" panose="02000503000000020003" pitchFamily="2" charset="-79"/>
              </a:rPr>
              <a:t> </a:t>
            </a:r>
            <a:endParaRPr lang="en-US" sz="5400" dirty="0">
              <a:solidFill>
                <a:schemeClr val="bg1"/>
              </a:solidFill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4BAB4E9C-F2FC-C30F-4E6D-F478E0C69EA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16335" y="4600073"/>
            <a:ext cx="4738229" cy="1741895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10000"/>
              </a:lnSpc>
            </a:pPr>
            <a:r>
              <a:rPr lang="ro-RO" sz="1700" dirty="0" smtClean="0">
                <a:solidFill>
                  <a:schemeClr val="bg1"/>
                </a:solidFill>
                <a:effectLst/>
                <a:latin typeface="Avenir Next" panose="020B0503020202020204" pitchFamily="34" charset="0"/>
              </a:rPr>
              <a:t>Bine ați venit la o</a:t>
            </a:r>
            <a:endParaRPr lang="en-US" sz="1700" dirty="0">
              <a:solidFill>
                <a:schemeClr val="bg1"/>
              </a:solidFill>
              <a:effectLst/>
              <a:latin typeface="Avenir Next" panose="020B0503020202020204" pitchFamily="34" charset="0"/>
            </a:endParaRPr>
          </a:p>
          <a:p>
            <a:pPr>
              <a:lnSpc>
                <a:spcPct val="110000"/>
              </a:lnSpc>
            </a:pPr>
            <a:r>
              <a:rPr lang="ro-RO" sz="2800" dirty="0" smtClean="0">
                <a:solidFill>
                  <a:srgbClr val="FFC000"/>
                </a:solidFill>
                <a:latin typeface="Avenir Next" panose="020B0503020202020204" pitchFamily="34" charset="0"/>
              </a:rPr>
              <a:t>S</a:t>
            </a:r>
            <a:r>
              <a:rPr lang="ro-RO" sz="2800" dirty="0" smtClean="0">
                <a:solidFill>
                  <a:srgbClr val="FFC000"/>
                </a:solidFill>
                <a:effectLst/>
                <a:latin typeface="Avenir Next" panose="020B0503020202020204" pitchFamily="34" charset="0"/>
              </a:rPr>
              <a:t>ăptămâna</a:t>
            </a:r>
            <a:r>
              <a:rPr lang="en-US" sz="2800" dirty="0" smtClean="0">
                <a:solidFill>
                  <a:srgbClr val="FFC000"/>
                </a:solidFill>
                <a:effectLst/>
                <a:latin typeface="Avenir Next" panose="020B0503020202020204" pitchFamily="34" charset="0"/>
              </a:rPr>
              <a:t> </a:t>
            </a:r>
            <a:r>
              <a:rPr lang="ro-RO" sz="2800" dirty="0" smtClean="0">
                <a:solidFill>
                  <a:srgbClr val="FFC000"/>
                </a:solidFill>
                <a:effectLst/>
                <a:latin typeface="Avenir Next" panose="020B0503020202020204" pitchFamily="34" charset="0"/>
              </a:rPr>
              <a:t> Specială de Consacrare pentru Copii</a:t>
            </a:r>
            <a:endParaRPr lang="en-US" sz="2800" dirty="0">
              <a:solidFill>
                <a:srgbClr val="FFC000"/>
              </a:solidFill>
              <a:effectLst/>
              <a:latin typeface="Avenir Next" panose="020B0503020202020204" pitchFamily="34" charset="0"/>
            </a:endParaRPr>
          </a:p>
          <a:p>
            <a:pPr>
              <a:lnSpc>
                <a:spcPct val="110000"/>
              </a:lnSpc>
            </a:pPr>
            <a:r>
              <a:rPr lang="ro-RO" sz="1900" dirty="0" smtClean="0">
                <a:solidFill>
                  <a:schemeClr val="bg1"/>
                </a:solidFill>
                <a:latin typeface="Avenir Next" panose="020B0503020202020204" pitchFamily="34" charset="0"/>
              </a:rPr>
              <a:t>d</a:t>
            </a:r>
            <a:r>
              <a:rPr lang="ro-RO" sz="1900" dirty="0" smtClean="0">
                <a:solidFill>
                  <a:schemeClr val="bg1"/>
                </a:solidFill>
                <a:effectLst/>
                <a:latin typeface="Avenir Next" panose="020B0503020202020204" pitchFamily="34" charset="0"/>
              </a:rPr>
              <a:t>espre cea mai uimitoare carte din lume</a:t>
            </a:r>
            <a:r>
              <a:rPr lang="en-US" sz="1900" dirty="0" smtClean="0">
                <a:solidFill>
                  <a:schemeClr val="bg1"/>
                </a:solidFill>
                <a:effectLst/>
                <a:latin typeface="Avenir Next" panose="020B0503020202020204" pitchFamily="34" charset="0"/>
              </a:rPr>
              <a:t>—</a:t>
            </a:r>
            <a:endParaRPr lang="en-US" sz="1900" dirty="0">
              <a:solidFill>
                <a:schemeClr val="bg1"/>
              </a:solidFill>
              <a:effectLst/>
              <a:latin typeface="Avenir Next" panose="020B0503020202020204" pitchFamily="34" charset="0"/>
            </a:endParaRPr>
          </a:p>
          <a:p>
            <a:pPr>
              <a:lnSpc>
                <a:spcPct val="110000"/>
              </a:lnSpc>
            </a:pPr>
            <a:r>
              <a:rPr lang="en-US" sz="2100" b="1" dirty="0" smtClean="0">
                <a:solidFill>
                  <a:schemeClr val="bg1"/>
                </a:solidFill>
                <a:effectLst/>
                <a:latin typeface="Avenir Next" panose="020B0503020202020204" pitchFamily="34" charset="0"/>
              </a:rPr>
              <a:t> BIBL</a:t>
            </a:r>
            <a:r>
              <a:rPr lang="ro-RO" sz="2100" b="1" dirty="0" smtClean="0">
                <a:solidFill>
                  <a:schemeClr val="bg1"/>
                </a:solidFill>
                <a:latin typeface="Avenir Next" panose="020B0503020202020204" pitchFamily="34" charset="0"/>
              </a:rPr>
              <a:t>IA</a:t>
            </a:r>
            <a:r>
              <a:rPr lang="en-US" sz="2100" b="1" dirty="0" smtClean="0">
                <a:solidFill>
                  <a:schemeClr val="bg1"/>
                </a:solidFill>
                <a:effectLst/>
                <a:latin typeface="Avenir Next" panose="020B0503020202020204" pitchFamily="34" charset="0"/>
              </a:rPr>
              <a:t>!</a:t>
            </a:r>
            <a:endParaRPr lang="en-US" sz="2100" b="1" dirty="0">
              <a:solidFill>
                <a:schemeClr val="bg1"/>
              </a:solidFill>
              <a:effectLst/>
              <a:latin typeface="Avenir Next" panose="020B0503020202020204" pitchFamily="34" charset="0"/>
            </a:endParaRPr>
          </a:p>
          <a:p>
            <a:pPr algn="l"/>
            <a:endParaRPr lang="en-US" sz="1700" dirty="0">
              <a:solidFill>
                <a:schemeClr val="bg1"/>
              </a:solidFill>
              <a:latin typeface="Avenir Next" panose="020B0503020202020204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AF2F604E-43BE-4DC3-B983-E071523364F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08C9B587-E65E-4B52-B37C-ABEBB6E8792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Picture 11" descr="Blue text on a black background&#10;&#10;Description automatically generated">
            <a:extLst>
              <a:ext uri="{FF2B5EF4-FFF2-40B4-BE49-F238E27FC236}">
                <a16:creationId xmlns:a16="http://schemas.microsoft.com/office/drawing/2014/main" xmlns="" id="{A152A14B-542B-BCA4-CD8B-79FDDC69C0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99917" y="6341968"/>
            <a:ext cx="1892080" cy="516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302148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7646358-417E-EFF1-6B58-8D1B45DC03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7222" y="921461"/>
            <a:ext cx="5291663" cy="2124075"/>
          </a:xfrm>
        </p:spPr>
        <p:txBody>
          <a:bodyPr anchor="b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ro-RO" sz="4000" b="1" dirty="0" smtClean="0">
                <a:solidFill>
                  <a:srgbClr val="A16400"/>
                </a:solidFill>
                <a:latin typeface="Didot" panose="02000503000000020003" pitchFamily="2" charset="-79"/>
                <a:cs typeface="Didot" panose="02000503000000020003" pitchFamily="2" charset="-79"/>
              </a:rPr>
              <a:t>MIERCURI</a:t>
            </a:r>
            <a:r>
              <a:rPr lang="en-US" sz="2500" dirty="0"/>
              <a:t/>
            </a:r>
            <a:br>
              <a:rPr lang="en-US" sz="2500" dirty="0"/>
            </a:br>
            <a:r>
              <a:rPr lang="ro-RO" sz="2500" b="1" dirty="0" smtClean="0"/>
              <a:t>Cuvântul Lui Dumnezeu Mă Ajută să Cresc</a:t>
            </a:r>
            <a:r>
              <a:rPr lang="en-US" sz="2500" dirty="0">
                <a:effectLst/>
                <a:latin typeface="Helvetica" pitchFamily="2" charset="0"/>
              </a:rPr>
              <a:t/>
            </a:r>
            <a:br>
              <a:rPr lang="en-US" sz="2500" dirty="0">
                <a:effectLst/>
                <a:latin typeface="Helvetica" pitchFamily="2" charset="0"/>
              </a:rPr>
            </a:br>
            <a:r>
              <a:rPr lang="en-US" sz="1800" dirty="0" smtClean="0">
                <a:solidFill>
                  <a:srgbClr val="A16400"/>
                </a:solidFill>
                <a:effectLst/>
                <a:latin typeface="Didot" panose="02000503000000020003" pitchFamily="2" charset="-79"/>
                <a:cs typeface="Didot" panose="02000503000000020003" pitchFamily="2" charset="-79"/>
              </a:rPr>
              <a:t>PLANT</a:t>
            </a:r>
            <a:r>
              <a:rPr lang="ro-RO" sz="1800" dirty="0" smtClean="0">
                <a:solidFill>
                  <a:srgbClr val="A16400"/>
                </a:solidFill>
                <a:effectLst/>
                <a:latin typeface="Didot" panose="02000503000000020003" pitchFamily="2" charset="-79"/>
                <a:cs typeface="Didot" panose="02000503000000020003" pitchFamily="2" charset="-79"/>
              </a:rPr>
              <a:t>EAZĂ</a:t>
            </a:r>
            <a:r>
              <a:rPr lang="en-US" sz="1800" dirty="0" smtClean="0">
                <a:solidFill>
                  <a:srgbClr val="A16400"/>
                </a:solidFill>
                <a:effectLst/>
                <a:latin typeface="Didot" panose="02000503000000020003" pitchFamily="2" charset="-79"/>
                <a:cs typeface="Didot" panose="02000503000000020003" pitchFamily="2" charset="-79"/>
              </a:rPr>
              <a:t> SE</a:t>
            </a:r>
            <a:r>
              <a:rPr lang="ro-RO" sz="1800" dirty="0" smtClean="0">
                <a:solidFill>
                  <a:srgbClr val="A16400"/>
                </a:solidFill>
                <a:effectLst/>
                <a:latin typeface="Didot" panose="02000503000000020003" pitchFamily="2" charset="-79"/>
                <a:cs typeface="Didot" panose="02000503000000020003" pitchFamily="2" charset="-79"/>
              </a:rPr>
              <a:t>MINȚELE ADEVĂRULUI</a:t>
            </a:r>
            <a:r>
              <a:rPr lang="en-US" sz="2500" dirty="0">
                <a:effectLst/>
                <a:latin typeface="Helvetica" pitchFamily="2" charset="0"/>
              </a:rPr>
              <a:t/>
            </a:r>
            <a:br>
              <a:rPr lang="en-US" sz="2500" dirty="0">
                <a:effectLst/>
                <a:latin typeface="Helvetica" pitchFamily="2" charset="0"/>
              </a:rPr>
            </a:br>
            <a:endParaRPr lang="en-US" sz="2500" dirty="0"/>
          </a:p>
        </p:txBody>
      </p:sp>
      <p:pic>
        <p:nvPicPr>
          <p:cNvPr id="5" name="Picture 4" descr="Two boys sitting on the ground reading a book&#10;&#10;Description automatically generated">
            <a:extLst>
              <a:ext uri="{FF2B5EF4-FFF2-40B4-BE49-F238E27FC236}">
                <a16:creationId xmlns:a16="http://schemas.microsoft.com/office/drawing/2014/main" xmlns="" id="{4466E3BE-53BB-28D1-B214-29D87EB300D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9483" r="13609" b="-1"/>
          <a:stretch/>
        </p:blipFill>
        <p:spPr>
          <a:xfrm>
            <a:off x="2" y="1587"/>
            <a:ext cx="6095999" cy="6856413"/>
          </a:xfrm>
          <a:custGeom>
            <a:avLst/>
            <a:gdLst/>
            <a:ahLst/>
            <a:cxnLst/>
            <a:rect l="l" t="t" r="r" b="b"/>
            <a:pathLst>
              <a:path w="6649908" h="6856413">
                <a:moveTo>
                  <a:pt x="0" y="0"/>
                </a:moveTo>
                <a:lnTo>
                  <a:pt x="6559859" y="0"/>
                </a:lnTo>
                <a:lnTo>
                  <a:pt x="6572145" y="79394"/>
                </a:lnTo>
                <a:cubicBezTo>
                  <a:pt x="6857782" y="2230562"/>
                  <a:pt x="6243159" y="4473353"/>
                  <a:pt x="6528796" y="6624522"/>
                </a:cubicBezTo>
                <a:lnTo>
                  <a:pt x="6564680" y="6856413"/>
                </a:lnTo>
                <a:lnTo>
                  <a:pt x="0" y="6856413"/>
                </a:lnTo>
                <a:close/>
              </a:path>
            </a:pathLst>
          </a:cu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183CB9D8-8E69-15AE-F36F-62B2F7A4CA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54368" y="3317986"/>
            <a:ext cx="5291663" cy="2124076"/>
          </a:xfrm>
        </p:spPr>
        <p:txBody>
          <a:bodyPr>
            <a:normAutofit/>
          </a:bodyPr>
          <a:lstStyle/>
          <a:p>
            <a:r>
              <a:rPr lang="ro-RO" b="1" dirty="0" smtClean="0">
                <a:solidFill>
                  <a:srgbClr val="A16400"/>
                </a:solidFill>
                <a:effectLst/>
                <a:latin typeface="Avenir Next" panose="020B0503020202020204" pitchFamily="34" charset="0"/>
              </a:rPr>
              <a:t>De memorat</a:t>
            </a:r>
            <a:r>
              <a:rPr lang="en-US" dirty="0" smtClean="0">
                <a:effectLst/>
                <a:latin typeface="Avenir Next" panose="020B0503020202020204" pitchFamily="34" charset="0"/>
              </a:rPr>
              <a:t>: </a:t>
            </a:r>
            <a:r>
              <a:rPr lang="vi-VN" dirty="0" smtClean="0"/>
              <a:t>„Strâng Cuvântul Tău în</a:t>
            </a:r>
            <a:r>
              <a:rPr lang="ro-RO" dirty="0" smtClean="0"/>
              <a:t> </a:t>
            </a:r>
            <a:r>
              <a:rPr lang="vi-VN" dirty="0" smtClean="0"/>
              <a:t>inima mea, ca să nu păcătuiesc împotriva</a:t>
            </a:r>
            <a:r>
              <a:rPr lang="ro-RO" dirty="0" smtClean="0"/>
              <a:t> </a:t>
            </a:r>
            <a:r>
              <a:rPr lang="en-US" dirty="0" smtClean="0"/>
              <a:t>Ta” (</a:t>
            </a:r>
            <a:r>
              <a:rPr lang="en-US" dirty="0" err="1" smtClean="0"/>
              <a:t>Psalmii</a:t>
            </a:r>
            <a:r>
              <a:rPr lang="en-US" dirty="0" smtClean="0"/>
              <a:t> 119:11).</a:t>
            </a:r>
            <a:endParaRPr lang="en-US" dirty="0">
              <a:latin typeface="Avenir Next" panose="020B05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803929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xmlns="" id="{327D73B4-9F5C-4A64-A179-51B9500CB8B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E0C20A74-F339-E9A2-9F67-6A361B850C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19047" y="888540"/>
            <a:ext cx="4195674" cy="2052522"/>
          </a:xfrm>
        </p:spPr>
        <p:txBody>
          <a:bodyPr anchor="b">
            <a:normAutofit/>
          </a:bodyPr>
          <a:lstStyle/>
          <a:p>
            <a:pPr algn="ctr"/>
            <a:r>
              <a:rPr lang="ro-RO" sz="4000" b="1" dirty="0" smtClean="0">
                <a:solidFill>
                  <a:srgbClr val="A16400"/>
                </a:solidFill>
                <a:latin typeface="Didot" panose="02000503000000020003" pitchFamily="2" charset="-79"/>
                <a:cs typeface="Didot" panose="02000503000000020003" pitchFamily="2" charset="-79"/>
              </a:rPr>
              <a:t>SĂ </a:t>
            </a:r>
            <a:r>
              <a:rPr lang="en-US" sz="4000" b="1" dirty="0" smtClean="0">
                <a:solidFill>
                  <a:srgbClr val="A16400"/>
                </a:solidFill>
                <a:effectLst/>
                <a:latin typeface="Didot" panose="02000503000000020003" pitchFamily="2" charset="-79"/>
                <a:cs typeface="Didot" panose="02000503000000020003" pitchFamily="2" charset="-79"/>
              </a:rPr>
              <a:t>N</a:t>
            </a:r>
            <a:r>
              <a:rPr lang="ro-RO" sz="4000" b="1" dirty="0" smtClean="0">
                <a:solidFill>
                  <a:srgbClr val="A16400"/>
                </a:solidFill>
                <a:effectLst/>
                <a:latin typeface="Didot" panose="02000503000000020003" pitchFamily="2" charset="-79"/>
                <a:cs typeface="Didot" panose="02000503000000020003" pitchFamily="2" charset="-79"/>
              </a:rPr>
              <a:t>E</a:t>
            </a:r>
            <a:r>
              <a:rPr lang="en-US" sz="4000" b="1" dirty="0" smtClean="0">
                <a:solidFill>
                  <a:srgbClr val="A16400"/>
                </a:solidFill>
                <a:effectLst/>
                <a:latin typeface="Didot" panose="02000503000000020003" pitchFamily="2" charset="-79"/>
                <a:cs typeface="Didot" panose="02000503000000020003" pitchFamily="2" charset="-79"/>
              </a:rPr>
              <a:t> G</a:t>
            </a:r>
            <a:r>
              <a:rPr lang="ro-RO" sz="4000" b="1" dirty="0" smtClean="0">
                <a:solidFill>
                  <a:srgbClr val="A16400"/>
                </a:solidFill>
                <a:effectLst/>
                <a:latin typeface="Didot" panose="02000503000000020003" pitchFamily="2" charset="-79"/>
                <a:cs typeface="Didot" panose="02000503000000020003" pitchFamily="2" charset="-79"/>
              </a:rPr>
              <a:t>ÂNDIM ÎMPREUNĂ</a:t>
            </a:r>
            <a:r>
              <a:rPr lang="en-US" sz="4000" b="1" dirty="0" smtClean="0">
                <a:solidFill>
                  <a:srgbClr val="A16400"/>
                </a:solidFill>
                <a:effectLst/>
                <a:latin typeface="Didot" panose="02000503000000020003" pitchFamily="2" charset="-79"/>
                <a:cs typeface="Didot" panose="02000503000000020003" pitchFamily="2" charset="-79"/>
              </a:rPr>
              <a:t>:</a:t>
            </a:r>
            <a:r>
              <a:rPr lang="en-US" sz="4000" b="1" dirty="0">
                <a:solidFill>
                  <a:srgbClr val="A16400"/>
                </a:solidFill>
                <a:effectLst/>
                <a:latin typeface="Didot" panose="02000503000000020003" pitchFamily="2" charset="-79"/>
                <a:cs typeface="Didot" panose="02000503000000020003" pitchFamily="2" charset="-79"/>
              </a:rPr>
              <a:t/>
            </a:r>
            <a:br>
              <a:rPr lang="en-US" sz="4000" b="1" dirty="0">
                <a:solidFill>
                  <a:srgbClr val="A16400"/>
                </a:solidFill>
                <a:effectLst/>
                <a:latin typeface="Didot" panose="02000503000000020003" pitchFamily="2" charset="-79"/>
                <a:cs typeface="Didot" panose="02000503000000020003" pitchFamily="2" charset="-79"/>
              </a:rPr>
            </a:br>
            <a:endParaRPr lang="en-US" sz="4000" b="1" dirty="0">
              <a:solidFill>
                <a:srgbClr val="A16400"/>
              </a:solidFill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xmlns="" id="{C1F06963-6374-4B48-844F-071A9BAAAE0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22965" y="554152"/>
            <a:ext cx="5742189" cy="5742189"/>
          </a:xfrm>
          <a:prstGeom prst="ellipse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Two boys sitting on the ground reading a book&#10;&#10;Description automatically generated">
            <a:extLst>
              <a:ext uri="{FF2B5EF4-FFF2-40B4-BE49-F238E27FC236}">
                <a16:creationId xmlns:a16="http://schemas.microsoft.com/office/drawing/2014/main" xmlns="" id="{EE52B37C-5CFE-F1E9-348F-A424001CC71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686" r="8814"/>
          <a:stretch/>
        </p:blipFill>
        <p:spPr>
          <a:xfrm>
            <a:off x="505418" y="554151"/>
            <a:ext cx="5742189" cy="5742189"/>
          </a:xfrm>
          <a:custGeom>
            <a:avLst/>
            <a:gdLst/>
            <a:ahLst/>
            <a:cxnLst/>
            <a:rect l="l" t="t" r="r" b="b"/>
            <a:pathLst>
              <a:path w="1838528" h="1838528">
                <a:moveTo>
                  <a:pt x="919264" y="0"/>
                </a:moveTo>
                <a:cubicBezTo>
                  <a:pt x="1426959" y="0"/>
                  <a:pt x="1838528" y="411569"/>
                  <a:pt x="1838528" y="919264"/>
                </a:cubicBezTo>
                <a:cubicBezTo>
                  <a:pt x="1838528" y="1426959"/>
                  <a:pt x="1426959" y="1838528"/>
                  <a:pt x="919264" y="1838528"/>
                </a:cubicBezTo>
                <a:cubicBezTo>
                  <a:pt x="411569" y="1838528"/>
                  <a:pt x="0" y="1426959"/>
                  <a:pt x="0" y="919264"/>
                </a:cubicBezTo>
                <a:cubicBezTo>
                  <a:pt x="0" y="411569"/>
                  <a:pt x="411569" y="0"/>
                  <a:pt x="919264" y="0"/>
                </a:cubicBezTo>
                <a:close/>
              </a:path>
            </a:pathLst>
          </a:custGeom>
        </p:spPr>
      </p:pic>
      <p:sp>
        <p:nvSpPr>
          <p:cNvPr id="13" name="!!plus graphic">
            <a:extLst>
              <a:ext uri="{FF2B5EF4-FFF2-40B4-BE49-F238E27FC236}">
                <a16:creationId xmlns:a16="http://schemas.microsoft.com/office/drawing/2014/main" xmlns="" id="{6CB927A4-E432-4310-9CD5-E89FF506317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004956" y="703679"/>
            <a:ext cx="171515" cy="171515"/>
          </a:xfrm>
          <a:custGeom>
            <a:avLst/>
            <a:gdLst>
              <a:gd name="connsiteX0" fmla="*/ 159874 w 171515"/>
              <a:gd name="connsiteY0" fmla="*/ 74116 h 171515"/>
              <a:gd name="connsiteX1" fmla="*/ 97399 w 171515"/>
              <a:gd name="connsiteY1" fmla="*/ 74116 h 171515"/>
              <a:gd name="connsiteX2" fmla="*/ 97399 w 171515"/>
              <a:gd name="connsiteY2" fmla="*/ 11641 h 171515"/>
              <a:gd name="connsiteX3" fmla="*/ 85758 w 171515"/>
              <a:gd name="connsiteY3" fmla="*/ 0 h 171515"/>
              <a:gd name="connsiteX4" fmla="*/ 74116 w 171515"/>
              <a:gd name="connsiteY4" fmla="*/ 11641 h 171515"/>
              <a:gd name="connsiteX5" fmla="*/ 74116 w 171515"/>
              <a:gd name="connsiteY5" fmla="*/ 74116 h 171515"/>
              <a:gd name="connsiteX6" fmla="*/ 11641 w 171515"/>
              <a:gd name="connsiteY6" fmla="*/ 74116 h 171515"/>
              <a:gd name="connsiteX7" fmla="*/ 0 w 171515"/>
              <a:gd name="connsiteY7" fmla="*/ 85758 h 171515"/>
              <a:gd name="connsiteX8" fmla="*/ 11641 w 171515"/>
              <a:gd name="connsiteY8" fmla="*/ 97399 h 171515"/>
              <a:gd name="connsiteX9" fmla="*/ 74116 w 171515"/>
              <a:gd name="connsiteY9" fmla="*/ 97399 h 171515"/>
              <a:gd name="connsiteX10" fmla="*/ 74116 w 171515"/>
              <a:gd name="connsiteY10" fmla="*/ 159874 h 171515"/>
              <a:gd name="connsiteX11" fmla="*/ 85758 w 171515"/>
              <a:gd name="connsiteY11" fmla="*/ 171515 h 171515"/>
              <a:gd name="connsiteX12" fmla="*/ 97399 w 171515"/>
              <a:gd name="connsiteY12" fmla="*/ 159874 h 171515"/>
              <a:gd name="connsiteX13" fmla="*/ 97399 w 171515"/>
              <a:gd name="connsiteY13" fmla="*/ 97399 h 171515"/>
              <a:gd name="connsiteX14" fmla="*/ 159874 w 171515"/>
              <a:gd name="connsiteY14" fmla="*/ 97399 h 171515"/>
              <a:gd name="connsiteX15" fmla="*/ 171515 w 171515"/>
              <a:gd name="connsiteY15" fmla="*/ 85758 h 171515"/>
              <a:gd name="connsiteX16" fmla="*/ 159874 w 171515"/>
              <a:gd name="connsiteY16" fmla="*/ 74116 h 1715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71515" h="171515">
                <a:moveTo>
                  <a:pt x="159874" y="74116"/>
                </a:moveTo>
                <a:lnTo>
                  <a:pt x="97399" y="74116"/>
                </a:lnTo>
                <a:lnTo>
                  <a:pt x="97399" y="11641"/>
                </a:lnTo>
                <a:cubicBezTo>
                  <a:pt x="97399" y="5212"/>
                  <a:pt x="92187" y="0"/>
                  <a:pt x="85758" y="0"/>
                </a:cubicBezTo>
                <a:cubicBezTo>
                  <a:pt x="79328" y="0"/>
                  <a:pt x="74116" y="5212"/>
                  <a:pt x="74116" y="11641"/>
                </a:cubicBezTo>
                <a:lnTo>
                  <a:pt x="74116" y="74116"/>
                </a:lnTo>
                <a:lnTo>
                  <a:pt x="11641" y="74116"/>
                </a:lnTo>
                <a:cubicBezTo>
                  <a:pt x="5212" y="74116"/>
                  <a:pt x="0" y="79328"/>
                  <a:pt x="0" y="85758"/>
                </a:cubicBezTo>
                <a:cubicBezTo>
                  <a:pt x="0" y="92187"/>
                  <a:pt x="5212" y="97399"/>
                  <a:pt x="11641" y="97399"/>
                </a:cubicBezTo>
                <a:lnTo>
                  <a:pt x="74116" y="97399"/>
                </a:lnTo>
                <a:lnTo>
                  <a:pt x="74116" y="159874"/>
                </a:lnTo>
                <a:cubicBezTo>
                  <a:pt x="74116" y="166303"/>
                  <a:pt x="79328" y="171515"/>
                  <a:pt x="85758" y="171515"/>
                </a:cubicBezTo>
                <a:cubicBezTo>
                  <a:pt x="92187" y="171515"/>
                  <a:pt x="97399" y="166303"/>
                  <a:pt x="97399" y="159874"/>
                </a:cubicBezTo>
                <a:lnTo>
                  <a:pt x="97399" y="97399"/>
                </a:lnTo>
                <a:lnTo>
                  <a:pt x="159874" y="97399"/>
                </a:lnTo>
                <a:cubicBezTo>
                  <a:pt x="166303" y="97399"/>
                  <a:pt x="171515" y="92187"/>
                  <a:pt x="171515" y="85758"/>
                </a:cubicBezTo>
                <a:cubicBezTo>
                  <a:pt x="171515" y="79328"/>
                  <a:pt x="166303" y="74116"/>
                  <a:pt x="159874" y="74116"/>
                </a:cubicBezTo>
                <a:close/>
              </a:path>
            </a:pathLst>
          </a:custGeom>
          <a:solidFill>
            <a:schemeClr val="accent1"/>
          </a:solidFill>
          <a:ln w="77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5" name="!!circle graphic">
            <a:extLst>
              <a:ext uri="{FF2B5EF4-FFF2-40B4-BE49-F238E27FC236}">
                <a16:creationId xmlns:a16="http://schemas.microsoft.com/office/drawing/2014/main" xmlns="" id="{1453BF6C-B012-48B7-B4E8-6D7AC7C27D0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22753" y="1562696"/>
            <a:ext cx="157545" cy="157545"/>
          </a:xfrm>
          <a:custGeom>
            <a:avLst/>
            <a:gdLst>
              <a:gd name="connsiteX0" fmla="*/ 78773 w 157545"/>
              <a:gd name="connsiteY0" fmla="*/ 23283 h 157545"/>
              <a:gd name="connsiteX1" fmla="*/ 134262 w 157545"/>
              <a:gd name="connsiteY1" fmla="*/ 78773 h 157545"/>
              <a:gd name="connsiteX2" fmla="*/ 78773 w 157545"/>
              <a:gd name="connsiteY2" fmla="*/ 134262 h 157545"/>
              <a:gd name="connsiteX3" fmla="*/ 23283 w 157545"/>
              <a:gd name="connsiteY3" fmla="*/ 78773 h 157545"/>
              <a:gd name="connsiteX4" fmla="*/ 78773 w 157545"/>
              <a:gd name="connsiteY4" fmla="*/ 23283 h 157545"/>
              <a:gd name="connsiteX5" fmla="*/ 78773 w 157545"/>
              <a:gd name="connsiteY5" fmla="*/ 0 h 157545"/>
              <a:gd name="connsiteX6" fmla="*/ 0 w 157545"/>
              <a:gd name="connsiteY6" fmla="*/ 78773 h 157545"/>
              <a:gd name="connsiteX7" fmla="*/ 78773 w 157545"/>
              <a:gd name="connsiteY7" fmla="*/ 157545 h 157545"/>
              <a:gd name="connsiteX8" fmla="*/ 157545 w 157545"/>
              <a:gd name="connsiteY8" fmla="*/ 78773 h 157545"/>
              <a:gd name="connsiteX9" fmla="*/ 78773 w 157545"/>
              <a:gd name="connsiteY9" fmla="*/ 0 h 1575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7545" h="157545">
                <a:moveTo>
                  <a:pt x="78773" y="23283"/>
                </a:moveTo>
                <a:cubicBezTo>
                  <a:pt x="109419" y="23283"/>
                  <a:pt x="134262" y="48126"/>
                  <a:pt x="134262" y="78773"/>
                </a:cubicBezTo>
                <a:cubicBezTo>
                  <a:pt x="134262" y="109419"/>
                  <a:pt x="109419" y="134262"/>
                  <a:pt x="78773" y="134262"/>
                </a:cubicBezTo>
                <a:cubicBezTo>
                  <a:pt x="48126" y="134262"/>
                  <a:pt x="23283" y="109419"/>
                  <a:pt x="23283" y="78773"/>
                </a:cubicBezTo>
                <a:cubicBezTo>
                  <a:pt x="23312" y="48139"/>
                  <a:pt x="48139" y="23312"/>
                  <a:pt x="78773" y="23283"/>
                </a:cubicBezTo>
                <a:moveTo>
                  <a:pt x="78773" y="0"/>
                </a:moveTo>
                <a:cubicBezTo>
                  <a:pt x="35268" y="0"/>
                  <a:pt x="0" y="35268"/>
                  <a:pt x="0" y="78773"/>
                </a:cubicBezTo>
                <a:cubicBezTo>
                  <a:pt x="0" y="122277"/>
                  <a:pt x="35268" y="157545"/>
                  <a:pt x="78773" y="157545"/>
                </a:cubicBezTo>
                <a:cubicBezTo>
                  <a:pt x="122277" y="157545"/>
                  <a:pt x="157545" y="122277"/>
                  <a:pt x="157545" y="78773"/>
                </a:cubicBezTo>
                <a:cubicBezTo>
                  <a:pt x="157545" y="35268"/>
                  <a:pt x="122277" y="0"/>
                  <a:pt x="78773" y="0"/>
                </a:cubicBezTo>
                <a:close/>
              </a:path>
            </a:pathLst>
          </a:custGeom>
          <a:solidFill>
            <a:schemeClr val="accent1"/>
          </a:solidFill>
          <a:ln w="75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FBB665A-FDA8-8BDB-7B05-FFF3B21CAA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3444" y="2756201"/>
            <a:ext cx="4464195" cy="3409095"/>
          </a:xfrm>
        </p:spPr>
        <p:txBody>
          <a:bodyPr anchor="t">
            <a:normAutofit/>
          </a:bodyPr>
          <a:lstStyle/>
          <a:p>
            <a:pPr>
              <a:buNone/>
            </a:pPr>
            <a:r>
              <a:rPr lang="it-IT" sz="2000" dirty="0" smtClean="0"/>
              <a:t>1. Ai un verset special pe care</a:t>
            </a:r>
            <a:r>
              <a:rPr lang="ro-RO" sz="2000" dirty="0" smtClean="0"/>
              <a:t> </a:t>
            </a:r>
            <a:r>
              <a:rPr lang="en-US" sz="2000" dirty="0" smtClean="0"/>
              <a:t>l-</a:t>
            </a:r>
            <a:r>
              <a:rPr lang="en-US" sz="2000" dirty="0" err="1" smtClean="0"/>
              <a:t>ai</a:t>
            </a:r>
            <a:r>
              <a:rPr lang="en-US" sz="2000" dirty="0" smtClean="0"/>
              <a:t> </a:t>
            </a:r>
            <a:r>
              <a:rPr lang="en-US" sz="2000" dirty="0" err="1" smtClean="0"/>
              <a:t>memorat</a:t>
            </a:r>
            <a:r>
              <a:rPr lang="en-US" sz="2000" dirty="0" smtClean="0"/>
              <a:t>?</a:t>
            </a:r>
          </a:p>
          <a:p>
            <a:pPr>
              <a:buNone/>
            </a:pPr>
            <a:r>
              <a:rPr lang="nl-NL" sz="2000" dirty="0" smtClean="0"/>
              <a:t>2. Este amuzant să te gândești</a:t>
            </a:r>
            <a:r>
              <a:rPr lang="ro-RO" sz="2000" dirty="0" smtClean="0"/>
              <a:t> </a:t>
            </a:r>
            <a:r>
              <a:rPr lang="en-US" sz="2000" dirty="0" smtClean="0"/>
              <a:t>la </a:t>
            </a:r>
            <a:r>
              <a:rPr lang="en-US" sz="2000" dirty="0" err="1" smtClean="0"/>
              <a:t>Cuvântul</a:t>
            </a:r>
            <a:r>
              <a:rPr lang="en-US" sz="2000" dirty="0" smtClean="0"/>
              <a:t> </a:t>
            </a:r>
            <a:r>
              <a:rPr lang="en-US" sz="2000" dirty="0" err="1" smtClean="0"/>
              <a:t>lui</a:t>
            </a:r>
            <a:r>
              <a:rPr lang="en-US" sz="2000" dirty="0" smtClean="0"/>
              <a:t> </a:t>
            </a:r>
            <a:r>
              <a:rPr lang="en-US" sz="2000" dirty="0" err="1" smtClean="0"/>
              <a:t>Dumnezeu</a:t>
            </a:r>
            <a:r>
              <a:rPr lang="ro-RO" sz="2000" dirty="0" smtClean="0"/>
              <a:t> </a:t>
            </a:r>
            <a:r>
              <a:rPr lang="it-IT" sz="2000" dirty="0" smtClean="0"/>
              <a:t>ca la o sămânță care crește.</a:t>
            </a:r>
            <a:r>
              <a:rPr lang="ro-RO" sz="2000" dirty="0" smtClean="0"/>
              <a:t> </a:t>
            </a:r>
            <a:r>
              <a:rPr lang="en-US" sz="2000" dirty="0" err="1" smtClean="0"/>
              <a:t>Poate</a:t>
            </a:r>
            <a:r>
              <a:rPr lang="en-US" sz="2000" dirty="0" smtClean="0"/>
              <a:t> data </a:t>
            </a:r>
            <a:r>
              <a:rPr lang="en-US" sz="2000" dirty="0" err="1" smtClean="0"/>
              <a:t>viitoare</a:t>
            </a:r>
            <a:r>
              <a:rPr lang="en-US" sz="2000" dirty="0" smtClean="0"/>
              <a:t> </a:t>
            </a:r>
            <a:r>
              <a:rPr lang="en-US" sz="2000" dirty="0" err="1" smtClean="0"/>
              <a:t>când</a:t>
            </a:r>
            <a:r>
              <a:rPr lang="en-US" sz="2000" dirty="0" smtClean="0"/>
              <a:t> </a:t>
            </a:r>
            <a:r>
              <a:rPr lang="en-US" sz="2000" dirty="0" err="1" smtClean="0"/>
              <a:t>te</a:t>
            </a:r>
            <a:r>
              <a:rPr lang="ro-RO" sz="2000" dirty="0" smtClean="0"/>
              <a:t> </a:t>
            </a:r>
            <a:r>
              <a:rPr lang="vi-VN" sz="2000" dirty="0" smtClean="0"/>
              <a:t>afli lângă o grădină sau când</a:t>
            </a:r>
            <a:r>
              <a:rPr lang="ro-RO" sz="2000" dirty="0" smtClean="0"/>
              <a:t> </a:t>
            </a:r>
            <a:r>
              <a:rPr lang="fr-FR" sz="2000" dirty="0" err="1" smtClean="0"/>
              <a:t>vezi</a:t>
            </a:r>
            <a:r>
              <a:rPr lang="fr-FR" sz="2000" dirty="0" smtClean="0"/>
              <a:t> un </a:t>
            </a:r>
            <a:r>
              <a:rPr lang="fr-FR" sz="2000" dirty="0" err="1" smtClean="0"/>
              <a:t>pachet</a:t>
            </a:r>
            <a:r>
              <a:rPr lang="fr-FR" sz="2000" dirty="0" smtClean="0"/>
              <a:t> de </a:t>
            </a:r>
            <a:r>
              <a:rPr lang="fr-FR" sz="2000" dirty="0" err="1" smtClean="0"/>
              <a:t>semin</a:t>
            </a:r>
            <a:r>
              <a:rPr lang="fr-FR" sz="2000" dirty="0" smtClean="0"/>
              <a:t>țe, îți</a:t>
            </a:r>
            <a:r>
              <a:rPr lang="ro-RO" sz="2000" dirty="0" smtClean="0"/>
              <a:t> </a:t>
            </a:r>
            <a:r>
              <a:rPr lang="en-US" sz="2000" dirty="0" err="1" smtClean="0"/>
              <a:t>vei</a:t>
            </a:r>
            <a:r>
              <a:rPr lang="en-US" sz="2000" dirty="0" smtClean="0"/>
              <a:t> </a:t>
            </a:r>
            <a:r>
              <a:rPr lang="en-US" sz="2000" dirty="0" err="1" smtClean="0"/>
              <a:t>aminti</a:t>
            </a:r>
            <a:r>
              <a:rPr lang="en-US" sz="2000" dirty="0" smtClean="0"/>
              <a:t> de </a:t>
            </a:r>
            <a:r>
              <a:rPr lang="en-US" sz="2000" dirty="0" err="1" smtClean="0"/>
              <a:t>Biblie</a:t>
            </a:r>
            <a:r>
              <a:rPr lang="en-US" sz="2000" dirty="0" smtClean="0"/>
              <a:t>.</a:t>
            </a:r>
            <a:endParaRPr lang="en-US" sz="2000" dirty="0">
              <a:solidFill>
                <a:schemeClr val="tx1">
                  <a:alpha val="80000"/>
                </a:schemeClr>
              </a:solidFill>
              <a:latin typeface="Avenir Next" panose="020B0503020202020204" pitchFamily="34" charset="0"/>
            </a:endParaRPr>
          </a:p>
        </p:txBody>
      </p:sp>
      <p:sp>
        <p:nvSpPr>
          <p:cNvPr id="17" name="!!dot graphic">
            <a:extLst>
              <a:ext uri="{FF2B5EF4-FFF2-40B4-BE49-F238E27FC236}">
                <a16:creationId xmlns:a16="http://schemas.microsoft.com/office/drawing/2014/main" xmlns="" id="{E3020543-B24B-4EC4-8FFC-8DD88EEA91A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5454149" y="5775082"/>
            <a:ext cx="112426" cy="112426"/>
          </a:xfrm>
          <a:custGeom>
            <a:avLst/>
            <a:gdLst>
              <a:gd name="connsiteX0" fmla="*/ 112426 w 112426"/>
              <a:gd name="connsiteY0" fmla="*/ 56213 h 112426"/>
              <a:gd name="connsiteX1" fmla="*/ 56213 w 112426"/>
              <a:gd name="connsiteY1" fmla="*/ 112426 h 112426"/>
              <a:gd name="connsiteX2" fmla="*/ 0 w 112426"/>
              <a:gd name="connsiteY2" fmla="*/ 56213 h 112426"/>
              <a:gd name="connsiteX3" fmla="*/ 56213 w 112426"/>
              <a:gd name="connsiteY3" fmla="*/ 0 h 112426"/>
              <a:gd name="connsiteX4" fmla="*/ 112426 w 112426"/>
              <a:gd name="connsiteY4" fmla="*/ 56213 h 112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2426" h="112426">
                <a:moveTo>
                  <a:pt x="112426" y="56213"/>
                </a:moveTo>
                <a:cubicBezTo>
                  <a:pt x="112426" y="87259"/>
                  <a:pt x="87259" y="112426"/>
                  <a:pt x="56213" y="112426"/>
                </a:cubicBezTo>
                <a:cubicBezTo>
                  <a:pt x="25167" y="112426"/>
                  <a:pt x="0" y="87259"/>
                  <a:pt x="0" y="56213"/>
                </a:cubicBezTo>
                <a:cubicBezTo>
                  <a:pt x="0" y="25167"/>
                  <a:pt x="25167" y="0"/>
                  <a:pt x="56213" y="0"/>
                </a:cubicBezTo>
                <a:cubicBezTo>
                  <a:pt x="87259" y="0"/>
                  <a:pt x="112426" y="25167"/>
                  <a:pt x="112426" y="56213"/>
                </a:cubicBezTo>
                <a:close/>
              </a:path>
            </a:pathLst>
          </a:custGeom>
          <a:solidFill>
            <a:schemeClr val="accent1"/>
          </a:solidFill>
          <a:ln w="51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cxnSp>
        <p:nvCxnSpPr>
          <p:cNvPr id="19" name="!!Straight Connector">
            <a:extLst>
              <a:ext uri="{FF2B5EF4-FFF2-40B4-BE49-F238E27FC236}">
                <a16:creationId xmlns:a16="http://schemas.microsoft.com/office/drawing/2014/main" xmlns="" id="{C49DA8F6-BCC1-4447-B54C-57856834B94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11586162" y="3619272"/>
            <a:ext cx="0" cy="3238728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6095888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CDFFEAB-BCD0-B5D9-6226-74D52D026A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9775" y="845426"/>
            <a:ext cx="5291663" cy="2231642"/>
          </a:xfrm>
        </p:spPr>
        <p:txBody>
          <a:bodyPr anchor="b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ro-RO" sz="4000" b="1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Didot" panose="02000503000000020003" pitchFamily="2" charset="-79"/>
                <a:cs typeface="Didot" panose="02000503000000020003" pitchFamily="2" charset="-79"/>
              </a:rPr>
              <a:t>JOI</a:t>
            </a:r>
            <a:r>
              <a:rPr lang="en-US" sz="2200" dirty="0"/>
              <a:t/>
            </a:r>
            <a:br>
              <a:rPr lang="en-US" sz="2200" dirty="0"/>
            </a:br>
            <a:r>
              <a:rPr lang="ro-RO" sz="2200" b="1" dirty="0" smtClean="0"/>
              <a:t>Cuvântul lui Dumnezeu îmi oferă o imagine a lui Isus</a:t>
            </a:r>
            <a:r>
              <a:rPr lang="en-US" sz="2200" dirty="0">
                <a:effectLst/>
                <a:latin typeface="Helvetica" pitchFamily="2" charset="0"/>
              </a:rPr>
              <a:t/>
            </a:r>
            <a:br>
              <a:rPr lang="en-US" sz="2200" dirty="0">
                <a:effectLst/>
                <a:latin typeface="Helvetica" pitchFamily="2" charset="0"/>
              </a:rPr>
            </a:br>
            <a:r>
              <a:rPr lang="ro-RO" sz="16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Helvetica" pitchFamily="2" charset="0"/>
                <a:cs typeface="Didot" panose="02000503000000020003" pitchFamily="2" charset="-79"/>
              </a:rPr>
              <a:t>	ÎMI ARATĂ CUM SĂ TRĂIESC CA EL</a:t>
            </a:r>
            <a:r>
              <a:rPr lang="en-US" sz="2200" dirty="0">
                <a:effectLst/>
                <a:latin typeface="Helvetica" pitchFamily="2" charset="0"/>
              </a:rPr>
              <a:t/>
            </a:r>
            <a:br>
              <a:rPr lang="en-US" sz="2200" dirty="0">
                <a:effectLst/>
                <a:latin typeface="Helvetica" pitchFamily="2" charset="0"/>
              </a:rPr>
            </a:br>
            <a:endParaRPr lang="en-US" sz="2200" dirty="0"/>
          </a:p>
        </p:txBody>
      </p:sp>
      <p:pic>
        <p:nvPicPr>
          <p:cNvPr id="5" name="Picture 4" descr="A hand holding a picture of a person&#10;&#10;Description automatically generated">
            <a:extLst>
              <a:ext uri="{FF2B5EF4-FFF2-40B4-BE49-F238E27FC236}">
                <a16:creationId xmlns:a16="http://schemas.microsoft.com/office/drawing/2014/main" xmlns="" id="{0824B330-4005-28CB-0B51-35B8299782A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9686" r="3185" b="-1"/>
          <a:stretch/>
        </p:blipFill>
        <p:spPr>
          <a:xfrm>
            <a:off x="2" y="1587"/>
            <a:ext cx="6095999" cy="6856413"/>
          </a:xfrm>
          <a:custGeom>
            <a:avLst/>
            <a:gdLst/>
            <a:ahLst/>
            <a:cxnLst/>
            <a:rect l="l" t="t" r="r" b="b"/>
            <a:pathLst>
              <a:path w="6649908" h="6856413">
                <a:moveTo>
                  <a:pt x="0" y="0"/>
                </a:moveTo>
                <a:lnTo>
                  <a:pt x="6559859" y="0"/>
                </a:lnTo>
                <a:lnTo>
                  <a:pt x="6572145" y="79394"/>
                </a:lnTo>
                <a:cubicBezTo>
                  <a:pt x="6857782" y="2230562"/>
                  <a:pt x="6243159" y="4473353"/>
                  <a:pt x="6528796" y="6624522"/>
                </a:cubicBezTo>
                <a:lnTo>
                  <a:pt x="6564680" y="6856413"/>
                </a:lnTo>
                <a:lnTo>
                  <a:pt x="0" y="6856413"/>
                </a:lnTo>
                <a:close/>
              </a:path>
            </a:pathLst>
          </a:cu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F3E1194-1B13-E0E0-5766-FE24AFCFE7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85900" y="3338266"/>
            <a:ext cx="5291663" cy="195738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o-RO" sz="1800" b="1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Avenir Next" panose="020B0503020202020204" pitchFamily="34" charset="0"/>
              </a:rPr>
              <a:t>D</a:t>
            </a:r>
            <a:r>
              <a:rPr lang="en-US" sz="1800" b="1" dirty="0" smtClean="0">
                <a:solidFill>
                  <a:schemeClr val="accent6">
                    <a:lumMod val="60000"/>
                    <a:lumOff val="40000"/>
                  </a:schemeClr>
                </a:solidFill>
                <a:effectLst/>
                <a:latin typeface="Avenir Next" panose="020B0503020202020204" pitchFamily="34" charset="0"/>
              </a:rPr>
              <a:t>e</a:t>
            </a:r>
            <a:r>
              <a:rPr lang="ro-RO" sz="1800" b="1" dirty="0" smtClean="0">
                <a:solidFill>
                  <a:schemeClr val="accent6">
                    <a:lumMod val="60000"/>
                    <a:lumOff val="40000"/>
                  </a:schemeClr>
                </a:solidFill>
                <a:effectLst/>
                <a:latin typeface="Avenir Next" panose="020B0503020202020204" pitchFamily="34" charset="0"/>
              </a:rPr>
              <a:t> memorat</a:t>
            </a:r>
            <a:r>
              <a:rPr lang="en-US" sz="1800" b="1" dirty="0" smtClean="0">
                <a:solidFill>
                  <a:schemeClr val="accent6">
                    <a:lumMod val="60000"/>
                    <a:lumOff val="40000"/>
                  </a:schemeClr>
                </a:solidFill>
                <a:effectLst/>
                <a:latin typeface="Avenir Next" panose="020B0503020202020204" pitchFamily="34" charset="0"/>
              </a:rPr>
              <a:t>: </a:t>
            </a:r>
            <a:r>
              <a:rPr lang="en-US" sz="1800" dirty="0" smtClean="0"/>
              <a:t>„</a:t>
            </a:r>
            <a:r>
              <a:rPr lang="en-US" sz="1800" dirty="0" err="1" smtClean="0"/>
              <a:t>Cercetaţi</a:t>
            </a:r>
            <a:r>
              <a:rPr lang="en-US" sz="1800" dirty="0" smtClean="0"/>
              <a:t> </a:t>
            </a:r>
            <a:r>
              <a:rPr lang="en-US" sz="1800" dirty="0" err="1" smtClean="0"/>
              <a:t>Scripturile</a:t>
            </a:r>
            <a:r>
              <a:rPr lang="en-US" sz="1800" dirty="0" smtClean="0"/>
              <a:t>,</a:t>
            </a:r>
            <a:r>
              <a:rPr lang="ro-RO" sz="1800" dirty="0" smtClean="0"/>
              <a:t> </a:t>
            </a:r>
            <a:r>
              <a:rPr lang="vi-VN" sz="1800" dirty="0" smtClean="0"/>
              <a:t>pentru că socotiţi că în ele aveţi viaţa</a:t>
            </a:r>
            <a:r>
              <a:rPr lang="ro-RO" sz="1800" dirty="0" smtClean="0"/>
              <a:t> </a:t>
            </a:r>
            <a:r>
              <a:rPr lang="pt-BR" sz="1800" dirty="0" smtClean="0"/>
              <a:t>veşnică, dar tocmai ele mărturisesc</a:t>
            </a:r>
            <a:r>
              <a:rPr lang="ro-RO" sz="1800" dirty="0" smtClean="0"/>
              <a:t> </a:t>
            </a:r>
            <a:r>
              <a:rPr lang="en-US" sz="1800" dirty="0" err="1" smtClean="0"/>
              <a:t>despre</a:t>
            </a:r>
            <a:r>
              <a:rPr lang="en-US" sz="1800" dirty="0" smtClean="0"/>
              <a:t> Mine” (</a:t>
            </a:r>
            <a:r>
              <a:rPr lang="en-US" sz="1800" dirty="0" err="1" smtClean="0"/>
              <a:t>Ioan</a:t>
            </a:r>
            <a:r>
              <a:rPr lang="en-US" sz="1800" dirty="0" smtClean="0"/>
              <a:t> 5:39)</a:t>
            </a:r>
            <a:endParaRPr lang="en-US" sz="1800" dirty="0">
              <a:latin typeface="Avenir Next" panose="020B05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961205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xmlns="" id="{327D73B4-9F5C-4A64-A179-51B9500CB8B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6FB76F6E-B509-32D8-F5E6-27F9B496A3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36594" y="1082918"/>
            <a:ext cx="4195674" cy="2052522"/>
          </a:xfrm>
        </p:spPr>
        <p:txBody>
          <a:bodyPr anchor="b">
            <a:normAutofit/>
          </a:bodyPr>
          <a:lstStyle/>
          <a:p>
            <a:pPr algn="ctr"/>
            <a:r>
              <a:rPr lang="ro-RO" sz="4000" b="1" dirty="0" smtClean="0">
                <a:solidFill>
                  <a:srgbClr val="7C9D7E"/>
                </a:solidFill>
                <a:latin typeface="Didot" panose="02000503000000020003" pitchFamily="2" charset="-79"/>
                <a:cs typeface="Didot" panose="02000503000000020003" pitchFamily="2" charset="-79"/>
              </a:rPr>
              <a:t>SĂ </a:t>
            </a:r>
            <a:r>
              <a:rPr lang="en-US" sz="4000" b="1" dirty="0" smtClean="0">
                <a:solidFill>
                  <a:srgbClr val="7C9D7E"/>
                </a:solidFill>
                <a:effectLst/>
                <a:latin typeface="Didot" panose="02000503000000020003" pitchFamily="2" charset="-79"/>
                <a:cs typeface="Didot" panose="02000503000000020003" pitchFamily="2" charset="-79"/>
              </a:rPr>
              <a:t>N</a:t>
            </a:r>
            <a:r>
              <a:rPr lang="ro-RO" sz="4000" b="1" dirty="0" smtClean="0">
                <a:solidFill>
                  <a:srgbClr val="7C9D7E"/>
                </a:solidFill>
                <a:effectLst/>
                <a:latin typeface="Didot" panose="02000503000000020003" pitchFamily="2" charset="-79"/>
                <a:cs typeface="Didot" panose="02000503000000020003" pitchFamily="2" charset="-79"/>
              </a:rPr>
              <a:t>E</a:t>
            </a:r>
            <a:r>
              <a:rPr lang="en-US" sz="4000" b="1" dirty="0" smtClean="0">
                <a:solidFill>
                  <a:srgbClr val="7C9D7E"/>
                </a:solidFill>
                <a:effectLst/>
                <a:latin typeface="Didot" panose="02000503000000020003" pitchFamily="2" charset="-79"/>
                <a:cs typeface="Didot" panose="02000503000000020003" pitchFamily="2" charset="-79"/>
              </a:rPr>
              <a:t> G</a:t>
            </a:r>
            <a:r>
              <a:rPr lang="ro-RO" sz="4000" b="1" dirty="0" smtClean="0">
                <a:solidFill>
                  <a:srgbClr val="7C9D7E"/>
                </a:solidFill>
                <a:effectLst/>
                <a:latin typeface="Didot" panose="02000503000000020003" pitchFamily="2" charset="-79"/>
                <a:cs typeface="Didot" panose="02000503000000020003" pitchFamily="2" charset="-79"/>
              </a:rPr>
              <a:t>ÂNDIM ÎMPREUNĂ</a:t>
            </a:r>
            <a:r>
              <a:rPr lang="en-US" sz="4000" b="1" dirty="0" smtClean="0">
                <a:solidFill>
                  <a:srgbClr val="7C9D7E"/>
                </a:solidFill>
                <a:effectLst/>
                <a:latin typeface="Didot" panose="02000503000000020003" pitchFamily="2" charset="-79"/>
                <a:cs typeface="Didot" panose="02000503000000020003" pitchFamily="2" charset="-79"/>
              </a:rPr>
              <a:t>:</a:t>
            </a:r>
            <a:r>
              <a:rPr lang="en-US" sz="4000" b="1" dirty="0">
                <a:solidFill>
                  <a:srgbClr val="7C9D7E"/>
                </a:solidFill>
                <a:effectLst/>
                <a:latin typeface="Didot" panose="02000503000000020003" pitchFamily="2" charset="-79"/>
                <a:cs typeface="Didot" panose="02000503000000020003" pitchFamily="2" charset="-79"/>
              </a:rPr>
              <a:t/>
            </a:r>
            <a:br>
              <a:rPr lang="en-US" sz="4000" b="1" dirty="0">
                <a:solidFill>
                  <a:srgbClr val="7C9D7E"/>
                </a:solidFill>
                <a:effectLst/>
                <a:latin typeface="Didot" panose="02000503000000020003" pitchFamily="2" charset="-79"/>
                <a:cs typeface="Didot" panose="02000503000000020003" pitchFamily="2" charset="-79"/>
              </a:rPr>
            </a:br>
            <a:endParaRPr lang="en-US" sz="4000" b="1" dirty="0">
              <a:solidFill>
                <a:srgbClr val="7C9D7E"/>
              </a:solidFill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xmlns="" id="{C1F06963-6374-4B48-844F-071A9BAAAE0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22965" y="554152"/>
            <a:ext cx="5742189" cy="5742189"/>
          </a:xfrm>
          <a:prstGeom prst="ellipse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hand holding a picture of a person&#10;&#10;Description automatically generated">
            <a:extLst>
              <a:ext uri="{FF2B5EF4-FFF2-40B4-BE49-F238E27FC236}">
                <a16:creationId xmlns:a16="http://schemas.microsoft.com/office/drawing/2014/main" xmlns="" id="{AF4E8A7D-485E-FA60-4EAD-F236859FC56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9506" r="3743" b="-1"/>
          <a:stretch/>
        </p:blipFill>
        <p:spPr>
          <a:xfrm>
            <a:off x="505418" y="554151"/>
            <a:ext cx="5742189" cy="5742189"/>
          </a:xfrm>
          <a:custGeom>
            <a:avLst/>
            <a:gdLst/>
            <a:ahLst/>
            <a:cxnLst/>
            <a:rect l="l" t="t" r="r" b="b"/>
            <a:pathLst>
              <a:path w="1838528" h="1838528">
                <a:moveTo>
                  <a:pt x="919264" y="0"/>
                </a:moveTo>
                <a:cubicBezTo>
                  <a:pt x="1426959" y="0"/>
                  <a:pt x="1838528" y="411569"/>
                  <a:pt x="1838528" y="919264"/>
                </a:cubicBezTo>
                <a:cubicBezTo>
                  <a:pt x="1838528" y="1426959"/>
                  <a:pt x="1426959" y="1838528"/>
                  <a:pt x="919264" y="1838528"/>
                </a:cubicBezTo>
                <a:cubicBezTo>
                  <a:pt x="411569" y="1838528"/>
                  <a:pt x="0" y="1426959"/>
                  <a:pt x="0" y="919264"/>
                </a:cubicBezTo>
                <a:cubicBezTo>
                  <a:pt x="0" y="411569"/>
                  <a:pt x="411569" y="0"/>
                  <a:pt x="919264" y="0"/>
                </a:cubicBezTo>
                <a:close/>
              </a:path>
            </a:pathLst>
          </a:custGeom>
        </p:spPr>
      </p:pic>
      <p:sp>
        <p:nvSpPr>
          <p:cNvPr id="13" name="!!plus graphic">
            <a:extLst>
              <a:ext uri="{FF2B5EF4-FFF2-40B4-BE49-F238E27FC236}">
                <a16:creationId xmlns:a16="http://schemas.microsoft.com/office/drawing/2014/main" xmlns="" id="{6CB927A4-E432-4310-9CD5-E89FF506317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004956" y="703679"/>
            <a:ext cx="171515" cy="171515"/>
          </a:xfrm>
          <a:custGeom>
            <a:avLst/>
            <a:gdLst>
              <a:gd name="connsiteX0" fmla="*/ 159874 w 171515"/>
              <a:gd name="connsiteY0" fmla="*/ 74116 h 171515"/>
              <a:gd name="connsiteX1" fmla="*/ 97399 w 171515"/>
              <a:gd name="connsiteY1" fmla="*/ 74116 h 171515"/>
              <a:gd name="connsiteX2" fmla="*/ 97399 w 171515"/>
              <a:gd name="connsiteY2" fmla="*/ 11641 h 171515"/>
              <a:gd name="connsiteX3" fmla="*/ 85758 w 171515"/>
              <a:gd name="connsiteY3" fmla="*/ 0 h 171515"/>
              <a:gd name="connsiteX4" fmla="*/ 74116 w 171515"/>
              <a:gd name="connsiteY4" fmla="*/ 11641 h 171515"/>
              <a:gd name="connsiteX5" fmla="*/ 74116 w 171515"/>
              <a:gd name="connsiteY5" fmla="*/ 74116 h 171515"/>
              <a:gd name="connsiteX6" fmla="*/ 11641 w 171515"/>
              <a:gd name="connsiteY6" fmla="*/ 74116 h 171515"/>
              <a:gd name="connsiteX7" fmla="*/ 0 w 171515"/>
              <a:gd name="connsiteY7" fmla="*/ 85758 h 171515"/>
              <a:gd name="connsiteX8" fmla="*/ 11641 w 171515"/>
              <a:gd name="connsiteY8" fmla="*/ 97399 h 171515"/>
              <a:gd name="connsiteX9" fmla="*/ 74116 w 171515"/>
              <a:gd name="connsiteY9" fmla="*/ 97399 h 171515"/>
              <a:gd name="connsiteX10" fmla="*/ 74116 w 171515"/>
              <a:gd name="connsiteY10" fmla="*/ 159874 h 171515"/>
              <a:gd name="connsiteX11" fmla="*/ 85758 w 171515"/>
              <a:gd name="connsiteY11" fmla="*/ 171515 h 171515"/>
              <a:gd name="connsiteX12" fmla="*/ 97399 w 171515"/>
              <a:gd name="connsiteY12" fmla="*/ 159874 h 171515"/>
              <a:gd name="connsiteX13" fmla="*/ 97399 w 171515"/>
              <a:gd name="connsiteY13" fmla="*/ 97399 h 171515"/>
              <a:gd name="connsiteX14" fmla="*/ 159874 w 171515"/>
              <a:gd name="connsiteY14" fmla="*/ 97399 h 171515"/>
              <a:gd name="connsiteX15" fmla="*/ 171515 w 171515"/>
              <a:gd name="connsiteY15" fmla="*/ 85758 h 171515"/>
              <a:gd name="connsiteX16" fmla="*/ 159874 w 171515"/>
              <a:gd name="connsiteY16" fmla="*/ 74116 h 1715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71515" h="171515">
                <a:moveTo>
                  <a:pt x="159874" y="74116"/>
                </a:moveTo>
                <a:lnTo>
                  <a:pt x="97399" y="74116"/>
                </a:lnTo>
                <a:lnTo>
                  <a:pt x="97399" y="11641"/>
                </a:lnTo>
                <a:cubicBezTo>
                  <a:pt x="97399" y="5212"/>
                  <a:pt x="92187" y="0"/>
                  <a:pt x="85758" y="0"/>
                </a:cubicBezTo>
                <a:cubicBezTo>
                  <a:pt x="79328" y="0"/>
                  <a:pt x="74116" y="5212"/>
                  <a:pt x="74116" y="11641"/>
                </a:cubicBezTo>
                <a:lnTo>
                  <a:pt x="74116" y="74116"/>
                </a:lnTo>
                <a:lnTo>
                  <a:pt x="11641" y="74116"/>
                </a:lnTo>
                <a:cubicBezTo>
                  <a:pt x="5212" y="74116"/>
                  <a:pt x="0" y="79328"/>
                  <a:pt x="0" y="85758"/>
                </a:cubicBezTo>
                <a:cubicBezTo>
                  <a:pt x="0" y="92187"/>
                  <a:pt x="5212" y="97399"/>
                  <a:pt x="11641" y="97399"/>
                </a:cubicBezTo>
                <a:lnTo>
                  <a:pt x="74116" y="97399"/>
                </a:lnTo>
                <a:lnTo>
                  <a:pt x="74116" y="159874"/>
                </a:lnTo>
                <a:cubicBezTo>
                  <a:pt x="74116" y="166303"/>
                  <a:pt x="79328" y="171515"/>
                  <a:pt x="85758" y="171515"/>
                </a:cubicBezTo>
                <a:cubicBezTo>
                  <a:pt x="92187" y="171515"/>
                  <a:pt x="97399" y="166303"/>
                  <a:pt x="97399" y="159874"/>
                </a:cubicBezTo>
                <a:lnTo>
                  <a:pt x="97399" y="97399"/>
                </a:lnTo>
                <a:lnTo>
                  <a:pt x="159874" y="97399"/>
                </a:lnTo>
                <a:cubicBezTo>
                  <a:pt x="166303" y="97399"/>
                  <a:pt x="171515" y="92187"/>
                  <a:pt x="171515" y="85758"/>
                </a:cubicBezTo>
                <a:cubicBezTo>
                  <a:pt x="171515" y="79328"/>
                  <a:pt x="166303" y="74116"/>
                  <a:pt x="159874" y="74116"/>
                </a:cubicBezTo>
                <a:close/>
              </a:path>
            </a:pathLst>
          </a:custGeom>
          <a:solidFill>
            <a:schemeClr val="accent1"/>
          </a:solidFill>
          <a:ln w="77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5" name="!!circle graphic">
            <a:extLst>
              <a:ext uri="{FF2B5EF4-FFF2-40B4-BE49-F238E27FC236}">
                <a16:creationId xmlns:a16="http://schemas.microsoft.com/office/drawing/2014/main" xmlns="" id="{1453BF6C-B012-48B7-B4E8-6D7AC7C27D0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22753" y="1562696"/>
            <a:ext cx="157545" cy="157545"/>
          </a:xfrm>
          <a:custGeom>
            <a:avLst/>
            <a:gdLst>
              <a:gd name="connsiteX0" fmla="*/ 78773 w 157545"/>
              <a:gd name="connsiteY0" fmla="*/ 23283 h 157545"/>
              <a:gd name="connsiteX1" fmla="*/ 134262 w 157545"/>
              <a:gd name="connsiteY1" fmla="*/ 78773 h 157545"/>
              <a:gd name="connsiteX2" fmla="*/ 78773 w 157545"/>
              <a:gd name="connsiteY2" fmla="*/ 134262 h 157545"/>
              <a:gd name="connsiteX3" fmla="*/ 23283 w 157545"/>
              <a:gd name="connsiteY3" fmla="*/ 78773 h 157545"/>
              <a:gd name="connsiteX4" fmla="*/ 78773 w 157545"/>
              <a:gd name="connsiteY4" fmla="*/ 23283 h 157545"/>
              <a:gd name="connsiteX5" fmla="*/ 78773 w 157545"/>
              <a:gd name="connsiteY5" fmla="*/ 0 h 157545"/>
              <a:gd name="connsiteX6" fmla="*/ 0 w 157545"/>
              <a:gd name="connsiteY6" fmla="*/ 78773 h 157545"/>
              <a:gd name="connsiteX7" fmla="*/ 78773 w 157545"/>
              <a:gd name="connsiteY7" fmla="*/ 157545 h 157545"/>
              <a:gd name="connsiteX8" fmla="*/ 157545 w 157545"/>
              <a:gd name="connsiteY8" fmla="*/ 78773 h 157545"/>
              <a:gd name="connsiteX9" fmla="*/ 78773 w 157545"/>
              <a:gd name="connsiteY9" fmla="*/ 0 h 1575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7545" h="157545">
                <a:moveTo>
                  <a:pt x="78773" y="23283"/>
                </a:moveTo>
                <a:cubicBezTo>
                  <a:pt x="109419" y="23283"/>
                  <a:pt x="134262" y="48126"/>
                  <a:pt x="134262" y="78773"/>
                </a:cubicBezTo>
                <a:cubicBezTo>
                  <a:pt x="134262" y="109419"/>
                  <a:pt x="109419" y="134262"/>
                  <a:pt x="78773" y="134262"/>
                </a:cubicBezTo>
                <a:cubicBezTo>
                  <a:pt x="48126" y="134262"/>
                  <a:pt x="23283" y="109419"/>
                  <a:pt x="23283" y="78773"/>
                </a:cubicBezTo>
                <a:cubicBezTo>
                  <a:pt x="23312" y="48139"/>
                  <a:pt x="48139" y="23312"/>
                  <a:pt x="78773" y="23283"/>
                </a:cubicBezTo>
                <a:moveTo>
                  <a:pt x="78773" y="0"/>
                </a:moveTo>
                <a:cubicBezTo>
                  <a:pt x="35268" y="0"/>
                  <a:pt x="0" y="35268"/>
                  <a:pt x="0" y="78773"/>
                </a:cubicBezTo>
                <a:cubicBezTo>
                  <a:pt x="0" y="122277"/>
                  <a:pt x="35268" y="157545"/>
                  <a:pt x="78773" y="157545"/>
                </a:cubicBezTo>
                <a:cubicBezTo>
                  <a:pt x="122277" y="157545"/>
                  <a:pt x="157545" y="122277"/>
                  <a:pt x="157545" y="78773"/>
                </a:cubicBezTo>
                <a:cubicBezTo>
                  <a:pt x="157545" y="35268"/>
                  <a:pt x="122277" y="0"/>
                  <a:pt x="78773" y="0"/>
                </a:cubicBezTo>
                <a:close/>
              </a:path>
            </a:pathLst>
          </a:custGeom>
          <a:solidFill>
            <a:schemeClr val="accent1"/>
          </a:solidFill>
          <a:ln w="75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E179016-A793-7ADB-6625-4080180CC8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18212" y="2973636"/>
            <a:ext cx="4195673" cy="2913872"/>
          </a:xfrm>
        </p:spPr>
        <p:txBody>
          <a:bodyPr anchor="t">
            <a:normAutofit/>
          </a:bodyPr>
          <a:lstStyle/>
          <a:p>
            <a:pPr>
              <a:buNone/>
            </a:pPr>
            <a:r>
              <a:rPr lang="ro-RO" sz="2000" dirty="0" smtClean="0"/>
              <a:t>1. </a:t>
            </a:r>
            <a:r>
              <a:rPr lang="fr-FR" sz="2000" dirty="0" smtClean="0"/>
              <a:t>Ce a </a:t>
            </a:r>
            <a:r>
              <a:rPr lang="fr-FR" sz="2000" dirty="0" err="1" smtClean="0"/>
              <a:t>făcut</a:t>
            </a:r>
            <a:r>
              <a:rPr lang="fr-FR" sz="2000" dirty="0" smtClean="0"/>
              <a:t> </a:t>
            </a:r>
            <a:r>
              <a:rPr lang="fr-FR" sz="2000" dirty="0" err="1" smtClean="0"/>
              <a:t>Cuvântul</a:t>
            </a:r>
            <a:r>
              <a:rPr lang="fr-FR" sz="2000" dirty="0" smtClean="0"/>
              <a:t> lui </a:t>
            </a:r>
            <a:r>
              <a:rPr lang="fr-FR" sz="2000" dirty="0" err="1" smtClean="0"/>
              <a:t>Dumnezeu</a:t>
            </a:r>
            <a:r>
              <a:rPr lang="ro-RO" sz="2000" dirty="0" smtClean="0"/>
              <a:t> </a:t>
            </a:r>
            <a:r>
              <a:rPr lang="en-US" sz="2000" dirty="0" err="1" smtClean="0"/>
              <a:t>pentru</a:t>
            </a:r>
            <a:r>
              <a:rPr lang="en-US" sz="2000" dirty="0" smtClean="0"/>
              <a:t> Teacher Faith?</a:t>
            </a:r>
          </a:p>
          <a:p>
            <a:pPr>
              <a:buNone/>
            </a:pPr>
            <a:r>
              <a:rPr lang="vi-VN" sz="2000" dirty="0" smtClean="0"/>
              <a:t>2. Ce ai învățat despre Isus prin citirea</a:t>
            </a:r>
            <a:r>
              <a:rPr lang="ro-RO" sz="2000" dirty="0" smtClean="0"/>
              <a:t> </a:t>
            </a:r>
            <a:r>
              <a:rPr lang="vi-VN" sz="2000" dirty="0" smtClean="0"/>
              <a:t>Cuvântului Său?</a:t>
            </a:r>
            <a:endParaRPr lang="en-US" sz="2000" dirty="0">
              <a:solidFill>
                <a:schemeClr val="tx1">
                  <a:alpha val="80000"/>
                </a:schemeClr>
              </a:solidFill>
              <a:latin typeface="Avenir Next" panose="020B0503020202020204" pitchFamily="34" charset="0"/>
            </a:endParaRPr>
          </a:p>
        </p:txBody>
      </p:sp>
      <p:sp>
        <p:nvSpPr>
          <p:cNvPr id="17" name="!!dot graphic">
            <a:extLst>
              <a:ext uri="{FF2B5EF4-FFF2-40B4-BE49-F238E27FC236}">
                <a16:creationId xmlns:a16="http://schemas.microsoft.com/office/drawing/2014/main" xmlns="" id="{E3020543-B24B-4EC4-8FFC-8DD88EEA91A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5454149" y="5775082"/>
            <a:ext cx="112426" cy="112426"/>
          </a:xfrm>
          <a:custGeom>
            <a:avLst/>
            <a:gdLst>
              <a:gd name="connsiteX0" fmla="*/ 112426 w 112426"/>
              <a:gd name="connsiteY0" fmla="*/ 56213 h 112426"/>
              <a:gd name="connsiteX1" fmla="*/ 56213 w 112426"/>
              <a:gd name="connsiteY1" fmla="*/ 112426 h 112426"/>
              <a:gd name="connsiteX2" fmla="*/ 0 w 112426"/>
              <a:gd name="connsiteY2" fmla="*/ 56213 h 112426"/>
              <a:gd name="connsiteX3" fmla="*/ 56213 w 112426"/>
              <a:gd name="connsiteY3" fmla="*/ 0 h 112426"/>
              <a:gd name="connsiteX4" fmla="*/ 112426 w 112426"/>
              <a:gd name="connsiteY4" fmla="*/ 56213 h 112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2426" h="112426">
                <a:moveTo>
                  <a:pt x="112426" y="56213"/>
                </a:moveTo>
                <a:cubicBezTo>
                  <a:pt x="112426" y="87259"/>
                  <a:pt x="87259" y="112426"/>
                  <a:pt x="56213" y="112426"/>
                </a:cubicBezTo>
                <a:cubicBezTo>
                  <a:pt x="25167" y="112426"/>
                  <a:pt x="0" y="87259"/>
                  <a:pt x="0" y="56213"/>
                </a:cubicBezTo>
                <a:cubicBezTo>
                  <a:pt x="0" y="25167"/>
                  <a:pt x="25167" y="0"/>
                  <a:pt x="56213" y="0"/>
                </a:cubicBezTo>
                <a:cubicBezTo>
                  <a:pt x="87259" y="0"/>
                  <a:pt x="112426" y="25167"/>
                  <a:pt x="112426" y="56213"/>
                </a:cubicBezTo>
                <a:close/>
              </a:path>
            </a:pathLst>
          </a:custGeom>
          <a:solidFill>
            <a:schemeClr val="accent1"/>
          </a:solidFill>
          <a:ln w="51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cxnSp>
        <p:nvCxnSpPr>
          <p:cNvPr id="19" name="!!Straight Connector">
            <a:extLst>
              <a:ext uri="{FF2B5EF4-FFF2-40B4-BE49-F238E27FC236}">
                <a16:creationId xmlns:a16="http://schemas.microsoft.com/office/drawing/2014/main" xmlns="" id="{C49DA8F6-BCC1-4447-B54C-57856834B94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11586162" y="3619272"/>
            <a:ext cx="0" cy="3238728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5986124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FEFBB60-4BC4-FAEF-5872-DBC31A0372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5465" y="1392620"/>
            <a:ext cx="5385384" cy="1628775"/>
          </a:xfrm>
        </p:spPr>
        <p:txBody>
          <a:bodyPr anchor="b">
            <a:normAutofit fontScale="90000"/>
          </a:bodyPr>
          <a:lstStyle/>
          <a:p>
            <a:pPr algn="ctr"/>
            <a:r>
              <a:rPr lang="ro-RO" b="1" dirty="0" smtClean="0">
                <a:solidFill>
                  <a:srgbClr val="C00000"/>
                </a:solidFill>
                <a:latin typeface="Didot" panose="02000503000000020003" pitchFamily="2" charset="-79"/>
                <a:cs typeface="Didot" panose="02000503000000020003" pitchFamily="2" charset="-79"/>
              </a:rPr>
              <a:t>VINERI</a:t>
            </a:r>
            <a:r>
              <a:rPr lang="en-US" sz="2200" dirty="0">
                <a:effectLst/>
                <a:latin typeface="Helvetica" pitchFamily="2" charset="0"/>
              </a:rPr>
              <a:t/>
            </a:r>
            <a:br>
              <a:rPr lang="en-US" sz="2200" dirty="0">
                <a:effectLst/>
                <a:latin typeface="Helvetica" pitchFamily="2" charset="0"/>
              </a:rPr>
            </a:br>
            <a:r>
              <a:rPr lang="ro-RO" sz="3100" b="1" dirty="0" smtClean="0">
                <a:latin typeface="Helvetica" pitchFamily="2" charset="0"/>
              </a:rPr>
              <a:t>Cuvântul lui Dumnezeu îmi dă Pace</a:t>
            </a:r>
            <a:r>
              <a:rPr lang="en-US" sz="2200" dirty="0">
                <a:effectLst/>
                <a:latin typeface="Helvetica" pitchFamily="2" charset="0"/>
              </a:rPr>
              <a:t/>
            </a:r>
            <a:br>
              <a:rPr lang="en-US" sz="2200" dirty="0">
                <a:effectLst/>
                <a:latin typeface="Helvetica" pitchFamily="2" charset="0"/>
              </a:rPr>
            </a:br>
            <a:r>
              <a:rPr lang="ro-RO" sz="1600" dirty="0" smtClean="0">
                <a:solidFill>
                  <a:srgbClr val="C00000"/>
                </a:solidFill>
                <a:latin typeface="Helvetica" pitchFamily="2" charset="0"/>
                <a:cs typeface="Didot" panose="02000503000000020003" pitchFamily="2" charset="-79"/>
              </a:rPr>
              <a:t>GĂSIND FERICIRE ȘI ALINARE Î</a:t>
            </a:r>
            <a:r>
              <a:rPr lang="en-US" sz="1600" dirty="0" smtClean="0">
                <a:solidFill>
                  <a:srgbClr val="C00000"/>
                </a:solidFill>
                <a:effectLst/>
                <a:latin typeface="Didot" panose="02000503000000020003" pitchFamily="2" charset="-79"/>
                <a:cs typeface="Didot" panose="02000503000000020003" pitchFamily="2" charset="-79"/>
              </a:rPr>
              <a:t>N BIBL</a:t>
            </a:r>
            <a:r>
              <a:rPr lang="ro-RO" sz="1600" dirty="0" smtClean="0">
                <a:solidFill>
                  <a:srgbClr val="C00000"/>
                </a:solidFill>
                <a:effectLst/>
                <a:latin typeface="Didot" panose="02000503000000020003" pitchFamily="2" charset="-79"/>
                <a:cs typeface="Didot" panose="02000503000000020003" pitchFamily="2" charset="-79"/>
              </a:rPr>
              <a:t>I</a:t>
            </a:r>
            <a:r>
              <a:rPr lang="en-US" sz="1600" dirty="0" smtClean="0">
                <a:solidFill>
                  <a:srgbClr val="C00000"/>
                </a:solidFill>
                <a:effectLst/>
                <a:latin typeface="Didot" panose="02000503000000020003" pitchFamily="2" charset="-79"/>
                <a:cs typeface="Didot" panose="02000503000000020003" pitchFamily="2" charset="-79"/>
              </a:rPr>
              <a:t>E</a:t>
            </a:r>
            <a:r>
              <a:rPr lang="en-US" sz="1600" dirty="0">
                <a:solidFill>
                  <a:srgbClr val="C00000"/>
                </a:solidFill>
                <a:effectLst/>
                <a:latin typeface="Helvetica" pitchFamily="2" charset="0"/>
              </a:rPr>
              <a:t/>
            </a:r>
            <a:br>
              <a:rPr lang="en-US" sz="1600" dirty="0">
                <a:solidFill>
                  <a:srgbClr val="C00000"/>
                </a:solidFill>
                <a:effectLst/>
                <a:latin typeface="Helvetica" pitchFamily="2" charset="0"/>
              </a:rPr>
            </a:br>
            <a:endParaRPr lang="en-US" sz="2200" dirty="0">
              <a:solidFill>
                <a:srgbClr val="C00000"/>
              </a:solidFill>
            </a:endParaRPr>
          </a:p>
        </p:txBody>
      </p:sp>
      <p:pic>
        <p:nvPicPr>
          <p:cNvPr id="5" name="Content Placeholder 4" descr="A child hugging another child&#10;&#10;Description automatically generated">
            <a:extLst>
              <a:ext uri="{FF2B5EF4-FFF2-40B4-BE49-F238E27FC236}">
                <a16:creationId xmlns:a16="http://schemas.microsoft.com/office/drawing/2014/main" xmlns="" id="{71FDCD45-5A42-DB7B-ED90-3488DA794D7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4196" r="13567" b="2"/>
          <a:stretch/>
        </p:blipFill>
        <p:spPr>
          <a:xfrm>
            <a:off x="2" y="1587"/>
            <a:ext cx="6095999" cy="6856413"/>
          </a:xfrm>
          <a:custGeom>
            <a:avLst/>
            <a:gdLst/>
            <a:ahLst/>
            <a:cxnLst/>
            <a:rect l="l" t="t" r="r" b="b"/>
            <a:pathLst>
              <a:path w="6649908" h="6856413">
                <a:moveTo>
                  <a:pt x="0" y="0"/>
                </a:moveTo>
                <a:lnTo>
                  <a:pt x="6559859" y="0"/>
                </a:lnTo>
                <a:lnTo>
                  <a:pt x="6572145" y="79394"/>
                </a:lnTo>
                <a:cubicBezTo>
                  <a:pt x="6857782" y="2230562"/>
                  <a:pt x="6243159" y="4473353"/>
                  <a:pt x="6528796" y="6624522"/>
                </a:cubicBezTo>
                <a:lnTo>
                  <a:pt x="6564680" y="6856413"/>
                </a:lnTo>
                <a:lnTo>
                  <a:pt x="0" y="6856413"/>
                </a:lnTo>
                <a:close/>
              </a:path>
            </a:pathLst>
          </a:custGeom>
        </p:spPr>
      </p:pic>
      <p:sp>
        <p:nvSpPr>
          <p:cNvPr id="9" name="Content Placeholder 8">
            <a:extLst>
              <a:ext uri="{FF2B5EF4-FFF2-40B4-BE49-F238E27FC236}">
                <a16:creationId xmlns:a16="http://schemas.microsoft.com/office/drawing/2014/main" xmlns="" id="{FADF3262-EF85-F570-FF35-81D910A921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12326" y="3275450"/>
            <a:ext cx="5291663" cy="218993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o-RO" sz="2000" b="1" dirty="0" smtClean="0">
                <a:solidFill>
                  <a:srgbClr val="C00000"/>
                </a:solidFill>
                <a:latin typeface="Avenir Next" panose="020B0503020202020204" pitchFamily="34" charset="0"/>
              </a:rPr>
              <a:t>D</a:t>
            </a:r>
            <a:r>
              <a:rPr lang="en-US" sz="2000" b="1" dirty="0" smtClean="0">
                <a:solidFill>
                  <a:srgbClr val="C00000"/>
                </a:solidFill>
                <a:effectLst/>
                <a:latin typeface="Avenir Next" panose="020B0503020202020204" pitchFamily="34" charset="0"/>
              </a:rPr>
              <a:t>e</a:t>
            </a:r>
            <a:r>
              <a:rPr lang="ro-RO" sz="2000" b="1" dirty="0" smtClean="0">
                <a:solidFill>
                  <a:srgbClr val="C00000"/>
                </a:solidFill>
                <a:effectLst/>
                <a:latin typeface="Avenir Next" panose="020B0503020202020204" pitchFamily="34" charset="0"/>
              </a:rPr>
              <a:t> memorat</a:t>
            </a:r>
            <a:r>
              <a:rPr lang="en-US" sz="2000" b="1" dirty="0" smtClean="0">
                <a:solidFill>
                  <a:srgbClr val="C00000"/>
                </a:solidFill>
                <a:effectLst/>
                <a:latin typeface="Avenir Next" panose="020B0503020202020204" pitchFamily="34" charset="0"/>
              </a:rPr>
              <a:t>: </a:t>
            </a:r>
            <a:r>
              <a:rPr lang="en-US" sz="2000" dirty="0" smtClean="0"/>
              <a:t>„V-am </a:t>
            </a:r>
            <a:r>
              <a:rPr lang="en-US" sz="2000" dirty="0" err="1" smtClean="0"/>
              <a:t>spus</a:t>
            </a:r>
            <a:r>
              <a:rPr lang="en-US" sz="2000" dirty="0" smtClean="0"/>
              <a:t> </a:t>
            </a:r>
            <a:r>
              <a:rPr lang="en-US" sz="2000" dirty="0" err="1" smtClean="0"/>
              <a:t>aceste</a:t>
            </a:r>
            <a:r>
              <a:rPr lang="en-US" sz="2000" dirty="0" smtClean="0"/>
              <a:t> </a:t>
            </a:r>
            <a:r>
              <a:rPr lang="en-US" sz="2000" dirty="0" err="1" smtClean="0"/>
              <a:t>lucruri</a:t>
            </a:r>
            <a:r>
              <a:rPr lang="en-US" sz="2000" dirty="0" smtClean="0"/>
              <a:t> ca</a:t>
            </a:r>
            <a:r>
              <a:rPr lang="ro-RO" sz="2000" dirty="0" smtClean="0"/>
              <a:t> </a:t>
            </a:r>
            <a:r>
              <a:rPr lang="vi-VN" sz="2000" dirty="0" smtClean="0"/>
              <a:t>să aveți pace în Mine. În lume veți avea</a:t>
            </a:r>
            <a:r>
              <a:rPr lang="ro-RO" sz="2000" dirty="0" smtClean="0"/>
              <a:t> </a:t>
            </a:r>
            <a:r>
              <a:rPr lang="vi-VN" sz="2000" dirty="0" smtClean="0"/>
              <a:t>necazuri, dar, îndrăzniți, Eu am biruit</a:t>
            </a:r>
            <a:r>
              <a:rPr lang="ro-RO" sz="2000" dirty="0" smtClean="0"/>
              <a:t> </a:t>
            </a:r>
            <a:r>
              <a:rPr lang="en-US" sz="2000" dirty="0" err="1" smtClean="0"/>
              <a:t>lumea</a:t>
            </a:r>
            <a:r>
              <a:rPr lang="en-US" sz="2000" dirty="0" smtClean="0"/>
              <a:t>” (</a:t>
            </a:r>
            <a:r>
              <a:rPr lang="en-US" sz="2000" dirty="0" err="1" smtClean="0"/>
              <a:t>Ioan</a:t>
            </a:r>
            <a:r>
              <a:rPr lang="en-US" sz="2000" dirty="0" smtClean="0"/>
              <a:t> 16:33)</a:t>
            </a:r>
            <a:endParaRPr lang="en-US" sz="3200" dirty="0">
              <a:latin typeface="Avenir Next" panose="020B05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564245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xmlns="" id="{327D73B4-9F5C-4A64-A179-51B9500CB8B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1C8FEE39-442E-0BC9-9D99-80FE98FBBF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19047" y="875194"/>
            <a:ext cx="4195674" cy="2052522"/>
          </a:xfrm>
        </p:spPr>
        <p:txBody>
          <a:bodyPr anchor="b">
            <a:normAutofit fontScale="90000"/>
          </a:bodyPr>
          <a:lstStyle/>
          <a:p>
            <a:pPr algn="ctr"/>
            <a:r>
              <a:rPr lang="ro-RO" sz="4300" b="1" dirty="0" smtClean="0">
                <a:solidFill>
                  <a:srgbClr val="C00000"/>
                </a:solidFill>
                <a:latin typeface="Didot" panose="02000503000000020003" pitchFamily="2" charset="-79"/>
                <a:cs typeface="Didot" panose="02000503000000020003" pitchFamily="2" charset="-79"/>
              </a:rPr>
              <a:t>SĂ NE GÂNDIM ÎMPREUNĂ</a:t>
            </a:r>
            <a:r>
              <a:rPr lang="en-US" sz="4300" b="1" dirty="0" smtClean="0">
                <a:solidFill>
                  <a:srgbClr val="C00000"/>
                </a:solidFill>
                <a:effectLst/>
                <a:latin typeface="Didot" panose="02000503000000020003" pitchFamily="2" charset="-79"/>
                <a:cs typeface="Didot" panose="02000503000000020003" pitchFamily="2" charset="-79"/>
              </a:rPr>
              <a:t>:</a:t>
            </a:r>
            <a:r>
              <a:rPr lang="en-US" sz="4300" b="1" dirty="0">
                <a:solidFill>
                  <a:srgbClr val="C00000"/>
                </a:solidFill>
                <a:effectLst/>
                <a:latin typeface="Didot" panose="02000503000000020003" pitchFamily="2" charset="-79"/>
                <a:cs typeface="Didot" panose="02000503000000020003" pitchFamily="2" charset="-79"/>
              </a:rPr>
              <a:t/>
            </a:r>
            <a:br>
              <a:rPr lang="en-US" sz="4300" b="1" dirty="0">
                <a:solidFill>
                  <a:srgbClr val="C00000"/>
                </a:solidFill>
                <a:effectLst/>
                <a:latin typeface="Didot" panose="02000503000000020003" pitchFamily="2" charset="-79"/>
                <a:cs typeface="Didot" panose="02000503000000020003" pitchFamily="2" charset="-79"/>
              </a:rPr>
            </a:br>
            <a:endParaRPr lang="en-US" sz="4300" b="1" dirty="0">
              <a:solidFill>
                <a:srgbClr val="C00000"/>
              </a:solidFill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xmlns="" id="{C1F06963-6374-4B48-844F-071A9BAAAE0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22965" y="554152"/>
            <a:ext cx="5742189" cy="5742189"/>
          </a:xfrm>
          <a:prstGeom prst="ellipse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Content Placeholder 4" descr="A child hugging another child&#10;&#10;Description automatically generated">
            <a:extLst>
              <a:ext uri="{FF2B5EF4-FFF2-40B4-BE49-F238E27FC236}">
                <a16:creationId xmlns:a16="http://schemas.microsoft.com/office/drawing/2014/main" xmlns="" id="{5A116537-FEFE-B63A-3298-135B6C13D45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9690" r="9059" b="-2"/>
          <a:stretch/>
        </p:blipFill>
        <p:spPr>
          <a:xfrm>
            <a:off x="505418" y="554151"/>
            <a:ext cx="5742189" cy="5742189"/>
          </a:xfrm>
          <a:custGeom>
            <a:avLst/>
            <a:gdLst/>
            <a:ahLst/>
            <a:cxnLst/>
            <a:rect l="l" t="t" r="r" b="b"/>
            <a:pathLst>
              <a:path w="1838528" h="1838528">
                <a:moveTo>
                  <a:pt x="919264" y="0"/>
                </a:moveTo>
                <a:cubicBezTo>
                  <a:pt x="1426959" y="0"/>
                  <a:pt x="1838528" y="411569"/>
                  <a:pt x="1838528" y="919264"/>
                </a:cubicBezTo>
                <a:cubicBezTo>
                  <a:pt x="1838528" y="1426959"/>
                  <a:pt x="1426959" y="1838528"/>
                  <a:pt x="919264" y="1838528"/>
                </a:cubicBezTo>
                <a:cubicBezTo>
                  <a:pt x="411569" y="1838528"/>
                  <a:pt x="0" y="1426959"/>
                  <a:pt x="0" y="919264"/>
                </a:cubicBezTo>
                <a:cubicBezTo>
                  <a:pt x="0" y="411569"/>
                  <a:pt x="411569" y="0"/>
                  <a:pt x="919264" y="0"/>
                </a:cubicBezTo>
                <a:close/>
              </a:path>
            </a:pathLst>
          </a:custGeom>
        </p:spPr>
      </p:pic>
      <p:sp>
        <p:nvSpPr>
          <p:cNvPr id="13" name="!!plus graphic">
            <a:extLst>
              <a:ext uri="{FF2B5EF4-FFF2-40B4-BE49-F238E27FC236}">
                <a16:creationId xmlns:a16="http://schemas.microsoft.com/office/drawing/2014/main" xmlns="" id="{6CB927A4-E432-4310-9CD5-E89FF506317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004956" y="703679"/>
            <a:ext cx="171515" cy="171515"/>
          </a:xfrm>
          <a:custGeom>
            <a:avLst/>
            <a:gdLst>
              <a:gd name="connsiteX0" fmla="*/ 159874 w 171515"/>
              <a:gd name="connsiteY0" fmla="*/ 74116 h 171515"/>
              <a:gd name="connsiteX1" fmla="*/ 97399 w 171515"/>
              <a:gd name="connsiteY1" fmla="*/ 74116 h 171515"/>
              <a:gd name="connsiteX2" fmla="*/ 97399 w 171515"/>
              <a:gd name="connsiteY2" fmla="*/ 11641 h 171515"/>
              <a:gd name="connsiteX3" fmla="*/ 85758 w 171515"/>
              <a:gd name="connsiteY3" fmla="*/ 0 h 171515"/>
              <a:gd name="connsiteX4" fmla="*/ 74116 w 171515"/>
              <a:gd name="connsiteY4" fmla="*/ 11641 h 171515"/>
              <a:gd name="connsiteX5" fmla="*/ 74116 w 171515"/>
              <a:gd name="connsiteY5" fmla="*/ 74116 h 171515"/>
              <a:gd name="connsiteX6" fmla="*/ 11641 w 171515"/>
              <a:gd name="connsiteY6" fmla="*/ 74116 h 171515"/>
              <a:gd name="connsiteX7" fmla="*/ 0 w 171515"/>
              <a:gd name="connsiteY7" fmla="*/ 85758 h 171515"/>
              <a:gd name="connsiteX8" fmla="*/ 11641 w 171515"/>
              <a:gd name="connsiteY8" fmla="*/ 97399 h 171515"/>
              <a:gd name="connsiteX9" fmla="*/ 74116 w 171515"/>
              <a:gd name="connsiteY9" fmla="*/ 97399 h 171515"/>
              <a:gd name="connsiteX10" fmla="*/ 74116 w 171515"/>
              <a:gd name="connsiteY10" fmla="*/ 159874 h 171515"/>
              <a:gd name="connsiteX11" fmla="*/ 85758 w 171515"/>
              <a:gd name="connsiteY11" fmla="*/ 171515 h 171515"/>
              <a:gd name="connsiteX12" fmla="*/ 97399 w 171515"/>
              <a:gd name="connsiteY12" fmla="*/ 159874 h 171515"/>
              <a:gd name="connsiteX13" fmla="*/ 97399 w 171515"/>
              <a:gd name="connsiteY13" fmla="*/ 97399 h 171515"/>
              <a:gd name="connsiteX14" fmla="*/ 159874 w 171515"/>
              <a:gd name="connsiteY14" fmla="*/ 97399 h 171515"/>
              <a:gd name="connsiteX15" fmla="*/ 171515 w 171515"/>
              <a:gd name="connsiteY15" fmla="*/ 85758 h 171515"/>
              <a:gd name="connsiteX16" fmla="*/ 159874 w 171515"/>
              <a:gd name="connsiteY16" fmla="*/ 74116 h 1715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71515" h="171515">
                <a:moveTo>
                  <a:pt x="159874" y="74116"/>
                </a:moveTo>
                <a:lnTo>
                  <a:pt x="97399" y="74116"/>
                </a:lnTo>
                <a:lnTo>
                  <a:pt x="97399" y="11641"/>
                </a:lnTo>
                <a:cubicBezTo>
                  <a:pt x="97399" y="5212"/>
                  <a:pt x="92187" y="0"/>
                  <a:pt x="85758" y="0"/>
                </a:cubicBezTo>
                <a:cubicBezTo>
                  <a:pt x="79328" y="0"/>
                  <a:pt x="74116" y="5212"/>
                  <a:pt x="74116" y="11641"/>
                </a:cubicBezTo>
                <a:lnTo>
                  <a:pt x="74116" y="74116"/>
                </a:lnTo>
                <a:lnTo>
                  <a:pt x="11641" y="74116"/>
                </a:lnTo>
                <a:cubicBezTo>
                  <a:pt x="5212" y="74116"/>
                  <a:pt x="0" y="79328"/>
                  <a:pt x="0" y="85758"/>
                </a:cubicBezTo>
                <a:cubicBezTo>
                  <a:pt x="0" y="92187"/>
                  <a:pt x="5212" y="97399"/>
                  <a:pt x="11641" y="97399"/>
                </a:cubicBezTo>
                <a:lnTo>
                  <a:pt x="74116" y="97399"/>
                </a:lnTo>
                <a:lnTo>
                  <a:pt x="74116" y="159874"/>
                </a:lnTo>
                <a:cubicBezTo>
                  <a:pt x="74116" y="166303"/>
                  <a:pt x="79328" y="171515"/>
                  <a:pt x="85758" y="171515"/>
                </a:cubicBezTo>
                <a:cubicBezTo>
                  <a:pt x="92187" y="171515"/>
                  <a:pt x="97399" y="166303"/>
                  <a:pt x="97399" y="159874"/>
                </a:cubicBezTo>
                <a:lnTo>
                  <a:pt x="97399" y="97399"/>
                </a:lnTo>
                <a:lnTo>
                  <a:pt x="159874" y="97399"/>
                </a:lnTo>
                <a:cubicBezTo>
                  <a:pt x="166303" y="97399"/>
                  <a:pt x="171515" y="92187"/>
                  <a:pt x="171515" y="85758"/>
                </a:cubicBezTo>
                <a:cubicBezTo>
                  <a:pt x="171515" y="79328"/>
                  <a:pt x="166303" y="74116"/>
                  <a:pt x="159874" y="74116"/>
                </a:cubicBezTo>
                <a:close/>
              </a:path>
            </a:pathLst>
          </a:custGeom>
          <a:solidFill>
            <a:schemeClr val="accent1"/>
          </a:solidFill>
          <a:ln w="77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5" name="!!circle graphic">
            <a:extLst>
              <a:ext uri="{FF2B5EF4-FFF2-40B4-BE49-F238E27FC236}">
                <a16:creationId xmlns:a16="http://schemas.microsoft.com/office/drawing/2014/main" xmlns="" id="{1453BF6C-B012-48B7-B4E8-6D7AC7C27D0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22753" y="1562696"/>
            <a:ext cx="157545" cy="157545"/>
          </a:xfrm>
          <a:custGeom>
            <a:avLst/>
            <a:gdLst>
              <a:gd name="connsiteX0" fmla="*/ 78773 w 157545"/>
              <a:gd name="connsiteY0" fmla="*/ 23283 h 157545"/>
              <a:gd name="connsiteX1" fmla="*/ 134262 w 157545"/>
              <a:gd name="connsiteY1" fmla="*/ 78773 h 157545"/>
              <a:gd name="connsiteX2" fmla="*/ 78773 w 157545"/>
              <a:gd name="connsiteY2" fmla="*/ 134262 h 157545"/>
              <a:gd name="connsiteX3" fmla="*/ 23283 w 157545"/>
              <a:gd name="connsiteY3" fmla="*/ 78773 h 157545"/>
              <a:gd name="connsiteX4" fmla="*/ 78773 w 157545"/>
              <a:gd name="connsiteY4" fmla="*/ 23283 h 157545"/>
              <a:gd name="connsiteX5" fmla="*/ 78773 w 157545"/>
              <a:gd name="connsiteY5" fmla="*/ 0 h 157545"/>
              <a:gd name="connsiteX6" fmla="*/ 0 w 157545"/>
              <a:gd name="connsiteY6" fmla="*/ 78773 h 157545"/>
              <a:gd name="connsiteX7" fmla="*/ 78773 w 157545"/>
              <a:gd name="connsiteY7" fmla="*/ 157545 h 157545"/>
              <a:gd name="connsiteX8" fmla="*/ 157545 w 157545"/>
              <a:gd name="connsiteY8" fmla="*/ 78773 h 157545"/>
              <a:gd name="connsiteX9" fmla="*/ 78773 w 157545"/>
              <a:gd name="connsiteY9" fmla="*/ 0 h 1575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7545" h="157545">
                <a:moveTo>
                  <a:pt x="78773" y="23283"/>
                </a:moveTo>
                <a:cubicBezTo>
                  <a:pt x="109419" y="23283"/>
                  <a:pt x="134262" y="48126"/>
                  <a:pt x="134262" y="78773"/>
                </a:cubicBezTo>
                <a:cubicBezTo>
                  <a:pt x="134262" y="109419"/>
                  <a:pt x="109419" y="134262"/>
                  <a:pt x="78773" y="134262"/>
                </a:cubicBezTo>
                <a:cubicBezTo>
                  <a:pt x="48126" y="134262"/>
                  <a:pt x="23283" y="109419"/>
                  <a:pt x="23283" y="78773"/>
                </a:cubicBezTo>
                <a:cubicBezTo>
                  <a:pt x="23312" y="48139"/>
                  <a:pt x="48139" y="23312"/>
                  <a:pt x="78773" y="23283"/>
                </a:cubicBezTo>
                <a:moveTo>
                  <a:pt x="78773" y="0"/>
                </a:moveTo>
                <a:cubicBezTo>
                  <a:pt x="35268" y="0"/>
                  <a:pt x="0" y="35268"/>
                  <a:pt x="0" y="78773"/>
                </a:cubicBezTo>
                <a:cubicBezTo>
                  <a:pt x="0" y="122277"/>
                  <a:pt x="35268" y="157545"/>
                  <a:pt x="78773" y="157545"/>
                </a:cubicBezTo>
                <a:cubicBezTo>
                  <a:pt x="122277" y="157545"/>
                  <a:pt x="157545" y="122277"/>
                  <a:pt x="157545" y="78773"/>
                </a:cubicBezTo>
                <a:cubicBezTo>
                  <a:pt x="157545" y="35268"/>
                  <a:pt x="122277" y="0"/>
                  <a:pt x="78773" y="0"/>
                </a:cubicBezTo>
                <a:close/>
              </a:path>
            </a:pathLst>
          </a:custGeom>
          <a:solidFill>
            <a:schemeClr val="accent1"/>
          </a:solidFill>
          <a:ln w="75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4EB8152-B92B-8A76-E285-1914E4D9D6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57715" y="2707039"/>
            <a:ext cx="4563541" cy="2913872"/>
          </a:xfrm>
        </p:spPr>
        <p:txBody>
          <a:bodyPr anchor="t">
            <a:normAutofit/>
          </a:bodyPr>
          <a:lstStyle/>
          <a:p>
            <a:pPr>
              <a:buNone/>
            </a:pPr>
            <a:r>
              <a:rPr lang="vi-VN" sz="2000" dirty="0" smtClean="0"/>
              <a:t>1. Cum crezi că a-ți aduce aminte de</a:t>
            </a:r>
            <a:r>
              <a:rPr lang="ro-RO" sz="2000" dirty="0" smtClean="0"/>
              <a:t> </a:t>
            </a:r>
            <a:r>
              <a:rPr lang="en-US" sz="2000" dirty="0" err="1" smtClean="0"/>
              <a:t>promisiunea</a:t>
            </a:r>
            <a:r>
              <a:rPr lang="en-US" sz="2000" dirty="0" smtClean="0"/>
              <a:t> </a:t>
            </a:r>
            <a:r>
              <a:rPr lang="en-US" sz="2000" dirty="0" err="1" smtClean="0"/>
              <a:t>lui</a:t>
            </a:r>
            <a:r>
              <a:rPr lang="en-US" sz="2000" dirty="0" smtClean="0"/>
              <a:t> </a:t>
            </a:r>
            <a:r>
              <a:rPr lang="en-US" sz="2000" dirty="0" err="1" smtClean="0"/>
              <a:t>Isus</a:t>
            </a:r>
            <a:r>
              <a:rPr lang="en-US" sz="2000" dirty="0" smtClean="0"/>
              <a:t> </a:t>
            </a:r>
            <a:r>
              <a:rPr lang="en-US" sz="2000" dirty="0" err="1" smtClean="0"/>
              <a:t>privitoare</a:t>
            </a:r>
            <a:r>
              <a:rPr lang="en-US" sz="2000" dirty="0" smtClean="0"/>
              <a:t> la pace</a:t>
            </a:r>
            <a:r>
              <a:rPr lang="ro-RO" sz="2000" dirty="0" smtClean="0"/>
              <a:t> </a:t>
            </a:r>
            <a:r>
              <a:rPr lang="it-IT" sz="2000" dirty="0" smtClean="0"/>
              <a:t>te poate ajuta să te simți mai bine în</a:t>
            </a:r>
            <a:r>
              <a:rPr lang="ro-RO" sz="2000" dirty="0" smtClean="0"/>
              <a:t> </a:t>
            </a:r>
            <a:r>
              <a:rPr lang="vi-VN" sz="2000" dirty="0" smtClean="0"/>
              <a:t>vremuri grele sau înfricoșătoare?</a:t>
            </a:r>
          </a:p>
          <a:p>
            <a:pPr>
              <a:buNone/>
            </a:pPr>
            <a:r>
              <a:rPr lang="it-IT" sz="2000" dirty="0" smtClean="0"/>
              <a:t>2. Te poți gândi la un moment în care</a:t>
            </a:r>
            <a:r>
              <a:rPr lang="ro-RO" sz="2000" dirty="0" smtClean="0"/>
              <a:t> </a:t>
            </a:r>
            <a:r>
              <a:rPr lang="it-IT" sz="2000" dirty="0" smtClean="0"/>
              <a:t>citirea unei istorisiri biblice sau ascultarea</a:t>
            </a:r>
            <a:r>
              <a:rPr lang="ro-RO" sz="2000" dirty="0" smtClean="0"/>
              <a:t> </a:t>
            </a:r>
            <a:r>
              <a:rPr lang="fr-FR" sz="2000" dirty="0" err="1" smtClean="0"/>
              <a:t>unui</a:t>
            </a:r>
            <a:r>
              <a:rPr lang="fr-FR" sz="2000" dirty="0" smtClean="0"/>
              <a:t> verset </a:t>
            </a:r>
            <a:r>
              <a:rPr lang="fr-FR" sz="2000" dirty="0" err="1" smtClean="0"/>
              <a:t>biblic</a:t>
            </a:r>
            <a:r>
              <a:rPr lang="fr-FR" sz="2000" dirty="0" smtClean="0"/>
              <a:t> te-a </a:t>
            </a:r>
            <a:r>
              <a:rPr lang="fr-FR" sz="2000" dirty="0" err="1" smtClean="0"/>
              <a:t>ajutat</a:t>
            </a:r>
            <a:r>
              <a:rPr lang="fr-FR" sz="2000" dirty="0" smtClean="0"/>
              <a:t> </a:t>
            </a:r>
            <a:r>
              <a:rPr lang="fr-FR" sz="2000" dirty="0" err="1" smtClean="0"/>
              <a:t>să</a:t>
            </a:r>
            <a:r>
              <a:rPr lang="ro-RO" sz="2000" dirty="0" smtClean="0"/>
              <a:t> </a:t>
            </a:r>
            <a:r>
              <a:rPr lang="en-US" sz="2000" dirty="0" err="1" smtClean="0"/>
              <a:t>te</a:t>
            </a:r>
            <a:r>
              <a:rPr lang="en-US" sz="2000" dirty="0" smtClean="0"/>
              <a:t> </a:t>
            </a:r>
            <a:r>
              <a:rPr lang="en-US" sz="2000" dirty="0" err="1" smtClean="0"/>
              <a:t>simți</a:t>
            </a:r>
            <a:r>
              <a:rPr lang="en-US" sz="2000" dirty="0" smtClean="0"/>
              <a:t> </a:t>
            </a:r>
            <a:r>
              <a:rPr lang="en-US" sz="2000" dirty="0" err="1" smtClean="0"/>
              <a:t>liniștit</a:t>
            </a:r>
            <a:r>
              <a:rPr lang="en-US" sz="2000" dirty="0" smtClean="0"/>
              <a:t> </a:t>
            </a:r>
            <a:r>
              <a:rPr lang="en-US" sz="2000" dirty="0" err="1" smtClean="0"/>
              <a:t>sau</a:t>
            </a:r>
            <a:r>
              <a:rPr lang="en-US" sz="2000" dirty="0" smtClean="0"/>
              <a:t> </a:t>
            </a:r>
            <a:r>
              <a:rPr lang="en-US" sz="2000" dirty="0" err="1" smtClean="0"/>
              <a:t>curajos</a:t>
            </a:r>
            <a:r>
              <a:rPr lang="en-US" sz="2000" dirty="0" smtClean="0"/>
              <a:t>?</a:t>
            </a:r>
            <a:endParaRPr lang="en-US" sz="2000" dirty="0">
              <a:solidFill>
                <a:schemeClr val="tx1">
                  <a:alpha val="80000"/>
                </a:schemeClr>
              </a:solidFill>
              <a:latin typeface="Avenir Next" panose="020B0503020202020204" pitchFamily="34" charset="0"/>
            </a:endParaRPr>
          </a:p>
        </p:txBody>
      </p:sp>
      <p:sp>
        <p:nvSpPr>
          <p:cNvPr id="17" name="!!dot graphic">
            <a:extLst>
              <a:ext uri="{FF2B5EF4-FFF2-40B4-BE49-F238E27FC236}">
                <a16:creationId xmlns:a16="http://schemas.microsoft.com/office/drawing/2014/main" xmlns="" id="{E3020543-B24B-4EC4-8FFC-8DD88EEA91A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5454149" y="5775082"/>
            <a:ext cx="112426" cy="112426"/>
          </a:xfrm>
          <a:custGeom>
            <a:avLst/>
            <a:gdLst>
              <a:gd name="connsiteX0" fmla="*/ 112426 w 112426"/>
              <a:gd name="connsiteY0" fmla="*/ 56213 h 112426"/>
              <a:gd name="connsiteX1" fmla="*/ 56213 w 112426"/>
              <a:gd name="connsiteY1" fmla="*/ 112426 h 112426"/>
              <a:gd name="connsiteX2" fmla="*/ 0 w 112426"/>
              <a:gd name="connsiteY2" fmla="*/ 56213 h 112426"/>
              <a:gd name="connsiteX3" fmla="*/ 56213 w 112426"/>
              <a:gd name="connsiteY3" fmla="*/ 0 h 112426"/>
              <a:gd name="connsiteX4" fmla="*/ 112426 w 112426"/>
              <a:gd name="connsiteY4" fmla="*/ 56213 h 112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2426" h="112426">
                <a:moveTo>
                  <a:pt x="112426" y="56213"/>
                </a:moveTo>
                <a:cubicBezTo>
                  <a:pt x="112426" y="87259"/>
                  <a:pt x="87259" y="112426"/>
                  <a:pt x="56213" y="112426"/>
                </a:cubicBezTo>
                <a:cubicBezTo>
                  <a:pt x="25167" y="112426"/>
                  <a:pt x="0" y="87259"/>
                  <a:pt x="0" y="56213"/>
                </a:cubicBezTo>
                <a:cubicBezTo>
                  <a:pt x="0" y="25167"/>
                  <a:pt x="25167" y="0"/>
                  <a:pt x="56213" y="0"/>
                </a:cubicBezTo>
                <a:cubicBezTo>
                  <a:pt x="87259" y="0"/>
                  <a:pt x="112426" y="25167"/>
                  <a:pt x="112426" y="56213"/>
                </a:cubicBezTo>
                <a:close/>
              </a:path>
            </a:pathLst>
          </a:custGeom>
          <a:solidFill>
            <a:schemeClr val="accent1"/>
          </a:solidFill>
          <a:ln w="51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cxnSp>
        <p:nvCxnSpPr>
          <p:cNvPr id="19" name="!!Straight Connector">
            <a:extLst>
              <a:ext uri="{FF2B5EF4-FFF2-40B4-BE49-F238E27FC236}">
                <a16:creationId xmlns:a16="http://schemas.microsoft.com/office/drawing/2014/main" xmlns="" id="{C49DA8F6-BCC1-4447-B54C-57856834B94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11586162" y="3619272"/>
            <a:ext cx="0" cy="3238728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55046192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B58EDB8-FDD7-6593-ED2F-B463F37FA8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0284" y="1152689"/>
            <a:ext cx="5291663" cy="1628775"/>
          </a:xfrm>
        </p:spPr>
        <p:txBody>
          <a:bodyPr anchor="b">
            <a:normAutofit fontScale="90000"/>
          </a:bodyPr>
          <a:lstStyle/>
          <a:p>
            <a:pPr algn="ctr"/>
            <a:r>
              <a:rPr lang="ro-RO" b="1" dirty="0" smtClean="0">
                <a:solidFill>
                  <a:srgbClr val="83883B"/>
                </a:solidFill>
                <a:latin typeface="Didot" panose="02000503000000020003" pitchFamily="2" charset="-79"/>
                <a:cs typeface="Didot" panose="02000503000000020003" pitchFamily="2" charset="-79"/>
              </a:rPr>
              <a:t>AL DOILEA </a:t>
            </a:r>
            <a:r>
              <a:rPr lang="en-US" b="1" dirty="0" smtClean="0">
                <a:solidFill>
                  <a:srgbClr val="83883B"/>
                </a:solidFill>
                <a:latin typeface="Didot" panose="02000503000000020003" pitchFamily="2" charset="-79"/>
                <a:cs typeface="Didot" panose="02000503000000020003" pitchFamily="2" charset="-79"/>
              </a:rPr>
              <a:t> SABAT</a:t>
            </a:r>
            <a:r>
              <a:rPr lang="en-US" sz="1900" dirty="0"/>
              <a:t/>
            </a:r>
            <a:br>
              <a:rPr lang="en-US" sz="1900" dirty="0"/>
            </a:br>
            <a:r>
              <a:rPr lang="ro-RO" sz="2200" b="1" dirty="0" smtClean="0"/>
              <a:t>Cuvântul lui Dumnezeu îmi oferă ceva de împărtășit altora</a:t>
            </a:r>
            <a:r>
              <a:rPr lang="en-US" sz="2200" b="1" dirty="0">
                <a:effectLst/>
                <a:latin typeface="Avenir Next" panose="020B0503020202020204" pitchFamily="34" charset="0"/>
              </a:rPr>
              <a:t/>
            </a:r>
            <a:br>
              <a:rPr lang="en-US" sz="2200" b="1" dirty="0">
                <a:effectLst/>
                <a:latin typeface="Avenir Next" panose="020B0503020202020204" pitchFamily="34" charset="0"/>
              </a:rPr>
            </a:br>
            <a:r>
              <a:rPr lang="ro-RO" sz="1800" dirty="0" smtClean="0">
                <a:solidFill>
                  <a:srgbClr val="83883B"/>
                </a:solidFill>
                <a:latin typeface="Avenir Next" panose="020B0503020202020204" pitchFamily="34" charset="0"/>
                <a:cs typeface="Didot" panose="02000503000000020003" pitchFamily="2" charset="-79"/>
              </a:rPr>
              <a:t>CEVA </a:t>
            </a:r>
            <a:r>
              <a:rPr lang="en-US" sz="1800" dirty="0" smtClean="0">
                <a:solidFill>
                  <a:srgbClr val="83883B"/>
                </a:solidFill>
                <a:effectLst/>
                <a:latin typeface="Didot" panose="02000503000000020003" pitchFamily="2" charset="-79"/>
                <a:cs typeface="Didot" panose="02000503000000020003" pitchFamily="2" charset="-79"/>
              </a:rPr>
              <a:t> INCREDIB</a:t>
            </a:r>
            <a:r>
              <a:rPr lang="ro-RO" sz="1800" dirty="0" smtClean="0">
                <a:solidFill>
                  <a:srgbClr val="83883B"/>
                </a:solidFill>
                <a:effectLst/>
                <a:latin typeface="Didot" panose="02000503000000020003" pitchFamily="2" charset="-79"/>
                <a:cs typeface="Didot" panose="02000503000000020003" pitchFamily="2" charset="-79"/>
              </a:rPr>
              <a:t>I</a:t>
            </a:r>
            <a:r>
              <a:rPr lang="en-US" sz="1800" dirty="0" smtClean="0">
                <a:solidFill>
                  <a:srgbClr val="83883B"/>
                </a:solidFill>
                <a:effectLst/>
                <a:latin typeface="Didot" panose="02000503000000020003" pitchFamily="2" charset="-79"/>
                <a:cs typeface="Didot" panose="02000503000000020003" pitchFamily="2" charset="-79"/>
              </a:rPr>
              <a:t>L </a:t>
            </a:r>
            <a:r>
              <a:rPr lang="ro-RO" sz="1800" dirty="0" smtClean="0">
                <a:solidFill>
                  <a:srgbClr val="83883B"/>
                </a:solidFill>
                <a:latin typeface="Didot" panose="02000503000000020003" pitchFamily="2" charset="-79"/>
                <a:cs typeface="Didot" panose="02000503000000020003" pitchFamily="2" charset="-79"/>
              </a:rPr>
              <a:t>Î</a:t>
            </a:r>
            <a:r>
              <a:rPr lang="en-US" sz="1800" dirty="0" smtClean="0">
                <a:solidFill>
                  <a:srgbClr val="83883B"/>
                </a:solidFill>
                <a:effectLst/>
                <a:latin typeface="Didot" panose="02000503000000020003" pitchFamily="2" charset="-79"/>
                <a:cs typeface="Didot" panose="02000503000000020003" pitchFamily="2" charset="-79"/>
              </a:rPr>
              <a:t>N I</a:t>
            </a:r>
            <a:r>
              <a:rPr lang="ro-RO" sz="1800" dirty="0" smtClean="0">
                <a:solidFill>
                  <a:srgbClr val="83883B"/>
                </a:solidFill>
                <a:effectLst/>
                <a:latin typeface="Didot" panose="02000503000000020003" pitchFamily="2" charset="-79"/>
                <a:cs typeface="Didot" panose="02000503000000020003" pitchFamily="2" charset="-79"/>
              </a:rPr>
              <a:t>NSU</a:t>
            </a:r>
            <a:r>
              <a:rPr lang="en-US" sz="1800" dirty="0" smtClean="0">
                <a:solidFill>
                  <a:srgbClr val="83883B"/>
                </a:solidFill>
                <a:effectLst/>
                <a:latin typeface="Didot" panose="02000503000000020003" pitchFamily="2" charset="-79"/>
                <a:cs typeface="Didot" panose="02000503000000020003" pitchFamily="2" charset="-79"/>
              </a:rPr>
              <a:t>L</a:t>
            </a:r>
            <a:r>
              <a:rPr lang="ro-RO" sz="1800" dirty="0" smtClean="0">
                <a:solidFill>
                  <a:srgbClr val="83883B"/>
                </a:solidFill>
                <a:effectLst/>
                <a:latin typeface="Didot" panose="02000503000000020003" pitchFamily="2" charset="-79"/>
                <a:cs typeface="Didot" panose="02000503000000020003" pitchFamily="2" charset="-79"/>
              </a:rPr>
              <a:t>A </a:t>
            </a:r>
            <a:r>
              <a:rPr lang="en-US" sz="1800" dirty="0" smtClean="0">
                <a:solidFill>
                  <a:srgbClr val="83883B"/>
                </a:solidFill>
                <a:effectLst/>
                <a:latin typeface="Didot" panose="02000503000000020003" pitchFamily="2" charset="-79"/>
                <a:cs typeface="Didot" panose="02000503000000020003" pitchFamily="2" charset="-79"/>
              </a:rPr>
              <a:t> </a:t>
            </a:r>
            <a:r>
              <a:rPr lang="en-US" sz="1800" dirty="0">
                <a:solidFill>
                  <a:srgbClr val="83883B"/>
                </a:solidFill>
                <a:effectLst/>
                <a:latin typeface="Didot" panose="02000503000000020003" pitchFamily="2" charset="-79"/>
                <a:cs typeface="Didot" panose="02000503000000020003" pitchFamily="2" charset="-79"/>
              </a:rPr>
              <a:t>ROYALE</a:t>
            </a:r>
            <a:br>
              <a:rPr lang="en-US" sz="1800" dirty="0">
                <a:solidFill>
                  <a:srgbClr val="83883B"/>
                </a:solidFill>
                <a:effectLst/>
                <a:latin typeface="Didot" panose="02000503000000020003" pitchFamily="2" charset="-79"/>
                <a:cs typeface="Didot" panose="02000503000000020003" pitchFamily="2" charset="-79"/>
              </a:rPr>
            </a:br>
            <a:endParaRPr lang="en-US" sz="1900" dirty="0">
              <a:solidFill>
                <a:srgbClr val="83883B"/>
              </a:solidFill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pic>
        <p:nvPicPr>
          <p:cNvPr id="5" name="Picture 4" descr="A child reading a book&#10;&#10;Description automatically generated">
            <a:extLst>
              <a:ext uri="{FF2B5EF4-FFF2-40B4-BE49-F238E27FC236}">
                <a16:creationId xmlns:a16="http://schemas.microsoft.com/office/drawing/2014/main" xmlns="" id="{A230335A-1B2B-D09B-3539-3C1E74EA7A3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3758" r="-1" b="-1"/>
          <a:stretch/>
        </p:blipFill>
        <p:spPr>
          <a:xfrm>
            <a:off x="2" y="1587"/>
            <a:ext cx="6095999" cy="6856413"/>
          </a:xfrm>
          <a:custGeom>
            <a:avLst/>
            <a:gdLst/>
            <a:ahLst/>
            <a:cxnLst/>
            <a:rect l="l" t="t" r="r" b="b"/>
            <a:pathLst>
              <a:path w="6649908" h="6856413">
                <a:moveTo>
                  <a:pt x="0" y="0"/>
                </a:moveTo>
                <a:lnTo>
                  <a:pt x="6559859" y="0"/>
                </a:lnTo>
                <a:lnTo>
                  <a:pt x="6572145" y="79394"/>
                </a:lnTo>
                <a:cubicBezTo>
                  <a:pt x="6857782" y="2230562"/>
                  <a:pt x="6243159" y="4473353"/>
                  <a:pt x="6528796" y="6624522"/>
                </a:cubicBezTo>
                <a:lnTo>
                  <a:pt x="6564680" y="6856413"/>
                </a:lnTo>
                <a:lnTo>
                  <a:pt x="0" y="6856413"/>
                </a:lnTo>
                <a:close/>
              </a:path>
            </a:pathLst>
          </a:cu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35E4B7D-20B4-5FB3-1AD7-59F58E6592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70284" y="3343933"/>
            <a:ext cx="5291663" cy="243495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o-RO" sz="2200" b="1" dirty="0" smtClean="0">
                <a:solidFill>
                  <a:srgbClr val="83883B"/>
                </a:solidFill>
                <a:effectLst/>
                <a:latin typeface="Avenir Next" panose="020B0503020202020204" pitchFamily="34" charset="0"/>
              </a:rPr>
              <a:t>De memorat</a:t>
            </a:r>
            <a:r>
              <a:rPr lang="en-US" sz="2200" b="1" dirty="0" smtClean="0">
                <a:solidFill>
                  <a:srgbClr val="83883B"/>
                </a:solidFill>
                <a:effectLst/>
                <a:latin typeface="Avenir Next" panose="020B0503020202020204" pitchFamily="34" charset="0"/>
              </a:rPr>
              <a:t>: </a:t>
            </a:r>
            <a:r>
              <a:rPr lang="vi-VN" sz="2400" dirty="0" smtClean="0"/>
              <a:t>„Căci Îi vei fi martor față de</a:t>
            </a:r>
            <a:r>
              <a:rPr lang="ro-RO" sz="2400" dirty="0" smtClean="0"/>
              <a:t> </a:t>
            </a:r>
            <a:r>
              <a:rPr lang="it-IT" sz="2400" dirty="0" smtClean="0"/>
              <a:t>toți oamenii, pentru lucrurile pe care le-ai</a:t>
            </a:r>
            <a:r>
              <a:rPr lang="ro-RO" sz="2400" dirty="0" smtClean="0"/>
              <a:t> </a:t>
            </a:r>
            <a:r>
              <a:rPr lang="vi-VN" sz="2400" dirty="0" smtClean="0"/>
              <a:t>văzut și auzit” (Faptele apostolilor 22:15)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xmlns="" val="230375036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xmlns="" id="{327D73B4-9F5C-4A64-A179-51B9500CB8B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F3286295-BD7E-D7D7-D8E4-14BB943D85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09745" y="1011247"/>
            <a:ext cx="4195674" cy="2052522"/>
          </a:xfrm>
        </p:spPr>
        <p:txBody>
          <a:bodyPr anchor="b">
            <a:normAutofit fontScale="90000"/>
          </a:bodyPr>
          <a:lstStyle/>
          <a:p>
            <a:pPr algn="ctr"/>
            <a:r>
              <a:rPr lang="ro-RO" sz="4300" b="1" dirty="0" smtClean="0">
                <a:solidFill>
                  <a:srgbClr val="83883B"/>
                </a:solidFill>
                <a:latin typeface="Didot" panose="02000503000000020003" pitchFamily="2" charset="-79"/>
                <a:cs typeface="Didot" panose="02000503000000020003" pitchFamily="2" charset="-79"/>
              </a:rPr>
              <a:t>SĂ NE GÂNDIM ÎMPREUNĂ</a:t>
            </a:r>
            <a:r>
              <a:rPr lang="en-US" sz="4300" b="1" dirty="0" smtClean="0">
                <a:solidFill>
                  <a:srgbClr val="83883B"/>
                </a:solidFill>
                <a:effectLst/>
                <a:latin typeface="Didot" panose="02000503000000020003" pitchFamily="2" charset="-79"/>
                <a:cs typeface="Didot" panose="02000503000000020003" pitchFamily="2" charset="-79"/>
              </a:rPr>
              <a:t>:</a:t>
            </a:r>
            <a:r>
              <a:rPr lang="en-US" sz="4300" b="1" dirty="0">
                <a:solidFill>
                  <a:srgbClr val="83883B"/>
                </a:solidFill>
                <a:effectLst/>
                <a:latin typeface="Didot" panose="02000503000000020003" pitchFamily="2" charset="-79"/>
                <a:cs typeface="Didot" panose="02000503000000020003" pitchFamily="2" charset="-79"/>
              </a:rPr>
              <a:t/>
            </a:r>
            <a:br>
              <a:rPr lang="en-US" sz="4300" b="1" dirty="0">
                <a:solidFill>
                  <a:srgbClr val="83883B"/>
                </a:solidFill>
                <a:effectLst/>
                <a:latin typeface="Didot" panose="02000503000000020003" pitchFamily="2" charset="-79"/>
                <a:cs typeface="Didot" panose="02000503000000020003" pitchFamily="2" charset="-79"/>
              </a:rPr>
            </a:br>
            <a:endParaRPr lang="en-US" sz="4300" b="1" dirty="0">
              <a:solidFill>
                <a:srgbClr val="83883B"/>
              </a:solidFill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xmlns="" id="{C1F06963-6374-4B48-844F-071A9BAAAE0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22965" y="554152"/>
            <a:ext cx="5742189" cy="5742189"/>
          </a:xfrm>
          <a:prstGeom prst="ellipse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child reading a book&#10;&#10;Description automatically generated">
            <a:extLst>
              <a:ext uri="{FF2B5EF4-FFF2-40B4-BE49-F238E27FC236}">
                <a16:creationId xmlns:a16="http://schemas.microsoft.com/office/drawing/2014/main" xmlns="" id="{8EF799F0-766B-9F1D-8539-1FECA2A0256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000" r="-3" b="-3"/>
          <a:stretch/>
        </p:blipFill>
        <p:spPr>
          <a:xfrm>
            <a:off x="505418" y="554151"/>
            <a:ext cx="5742189" cy="5742189"/>
          </a:xfrm>
          <a:custGeom>
            <a:avLst/>
            <a:gdLst/>
            <a:ahLst/>
            <a:cxnLst/>
            <a:rect l="l" t="t" r="r" b="b"/>
            <a:pathLst>
              <a:path w="1838528" h="1838528">
                <a:moveTo>
                  <a:pt x="919264" y="0"/>
                </a:moveTo>
                <a:cubicBezTo>
                  <a:pt x="1426959" y="0"/>
                  <a:pt x="1838528" y="411569"/>
                  <a:pt x="1838528" y="919264"/>
                </a:cubicBezTo>
                <a:cubicBezTo>
                  <a:pt x="1838528" y="1426959"/>
                  <a:pt x="1426959" y="1838528"/>
                  <a:pt x="919264" y="1838528"/>
                </a:cubicBezTo>
                <a:cubicBezTo>
                  <a:pt x="411569" y="1838528"/>
                  <a:pt x="0" y="1426959"/>
                  <a:pt x="0" y="919264"/>
                </a:cubicBezTo>
                <a:cubicBezTo>
                  <a:pt x="0" y="411569"/>
                  <a:pt x="411569" y="0"/>
                  <a:pt x="919264" y="0"/>
                </a:cubicBezTo>
                <a:close/>
              </a:path>
            </a:pathLst>
          </a:custGeom>
        </p:spPr>
      </p:pic>
      <p:sp>
        <p:nvSpPr>
          <p:cNvPr id="13" name="!!plus graphic">
            <a:extLst>
              <a:ext uri="{FF2B5EF4-FFF2-40B4-BE49-F238E27FC236}">
                <a16:creationId xmlns:a16="http://schemas.microsoft.com/office/drawing/2014/main" xmlns="" id="{6CB927A4-E432-4310-9CD5-E89FF506317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004956" y="703679"/>
            <a:ext cx="171515" cy="171515"/>
          </a:xfrm>
          <a:custGeom>
            <a:avLst/>
            <a:gdLst>
              <a:gd name="connsiteX0" fmla="*/ 159874 w 171515"/>
              <a:gd name="connsiteY0" fmla="*/ 74116 h 171515"/>
              <a:gd name="connsiteX1" fmla="*/ 97399 w 171515"/>
              <a:gd name="connsiteY1" fmla="*/ 74116 h 171515"/>
              <a:gd name="connsiteX2" fmla="*/ 97399 w 171515"/>
              <a:gd name="connsiteY2" fmla="*/ 11641 h 171515"/>
              <a:gd name="connsiteX3" fmla="*/ 85758 w 171515"/>
              <a:gd name="connsiteY3" fmla="*/ 0 h 171515"/>
              <a:gd name="connsiteX4" fmla="*/ 74116 w 171515"/>
              <a:gd name="connsiteY4" fmla="*/ 11641 h 171515"/>
              <a:gd name="connsiteX5" fmla="*/ 74116 w 171515"/>
              <a:gd name="connsiteY5" fmla="*/ 74116 h 171515"/>
              <a:gd name="connsiteX6" fmla="*/ 11641 w 171515"/>
              <a:gd name="connsiteY6" fmla="*/ 74116 h 171515"/>
              <a:gd name="connsiteX7" fmla="*/ 0 w 171515"/>
              <a:gd name="connsiteY7" fmla="*/ 85758 h 171515"/>
              <a:gd name="connsiteX8" fmla="*/ 11641 w 171515"/>
              <a:gd name="connsiteY8" fmla="*/ 97399 h 171515"/>
              <a:gd name="connsiteX9" fmla="*/ 74116 w 171515"/>
              <a:gd name="connsiteY9" fmla="*/ 97399 h 171515"/>
              <a:gd name="connsiteX10" fmla="*/ 74116 w 171515"/>
              <a:gd name="connsiteY10" fmla="*/ 159874 h 171515"/>
              <a:gd name="connsiteX11" fmla="*/ 85758 w 171515"/>
              <a:gd name="connsiteY11" fmla="*/ 171515 h 171515"/>
              <a:gd name="connsiteX12" fmla="*/ 97399 w 171515"/>
              <a:gd name="connsiteY12" fmla="*/ 159874 h 171515"/>
              <a:gd name="connsiteX13" fmla="*/ 97399 w 171515"/>
              <a:gd name="connsiteY13" fmla="*/ 97399 h 171515"/>
              <a:gd name="connsiteX14" fmla="*/ 159874 w 171515"/>
              <a:gd name="connsiteY14" fmla="*/ 97399 h 171515"/>
              <a:gd name="connsiteX15" fmla="*/ 171515 w 171515"/>
              <a:gd name="connsiteY15" fmla="*/ 85758 h 171515"/>
              <a:gd name="connsiteX16" fmla="*/ 159874 w 171515"/>
              <a:gd name="connsiteY16" fmla="*/ 74116 h 1715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71515" h="171515">
                <a:moveTo>
                  <a:pt x="159874" y="74116"/>
                </a:moveTo>
                <a:lnTo>
                  <a:pt x="97399" y="74116"/>
                </a:lnTo>
                <a:lnTo>
                  <a:pt x="97399" y="11641"/>
                </a:lnTo>
                <a:cubicBezTo>
                  <a:pt x="97399" y="5212"/>
                  <a:pt x="92187" y="0"/>
                  <a:pt x="85758" y="0"/>
                </a:cubicBezTo>
                <a:cubicBezTo>
                  <a:pt x="79328" y="0"/>
                  <a:pt x="74116" y="5212"/>
                  <a:pt x="74116" y="11641"/>
                </a:cubicBezTo>
                <a:lnTo>
                  <a:pt x="74116" y="74116"/>
                </a:lnTo>
                <a:lnTo>
                  <a:pt x="11641" y="74116"/>
                </a:lnTo>
                <a:cubicBezTo>
                  <a:pt x="5212" y="74116"/>
                  <a:pt x="0" y="79328"/>
                  <a:pt x="0" y="85758"/>
                </a:cubicBezTo>
                <a:cubicBezTo>
                  <a:pt x="0" y="92187"/>
                  <a:pt x="5212" y="97399"/>
                  <a:pt x="11641" y="97399"/>
                </a:cubicBezTo>
                <a:lnTo>
                  <a:pt x="74116" y="97399"/>
                </a:lnTo>
                <a:lnTo>
                  <a:pt x="74116" y="159874"/>
                </a:lnTo>
                <a:cubicBezTo>
                  <a:pt x="74116" y="166303"/>
                  <a:pt x="79328" y="171515"/>
                  <a:pt x="85758" y="171515"/>
                </a:cubicBezTo>
                <a:cubicBezTo>
                  <a:pt x="92187" y="171515"/>
                  <a:pt x="97399" y="166303"/>
                  <a:pt x="97399" y="159874"/>
                </a:cubicBezTo>
                <a:lnTo>
                  <a:pt x="97399" y="97399"/>
                </a:lnTo>
                <a:lnTo>
                  <a:pt x="159874" y="97399"/>
                </a:lnTo>
                <a:cubicBezTo>
                  <a:pt x="166303" y="97399"/>
                  <a:pt x="171515" y="92187"/>
                  <a:pt x="171515" y="85758"/>
                </a:cubicBezTo>
                <a:cubicBezTo>
                  <a:pt x="171515" y="79328"/>
                  <a:pt x="166303" y="74116"/>
                  <a:pt x="159874" y="74116"/>
                </a:cubicBezTo>
                <a:close/>
              </a:path>
            </a:pathLst>
          </a:custGeom>
          <a:solidFill>
            <a:schemeClr val="accent1"/>
          </a:solidFill>
          <a:ln w="77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5" name="!!circle graphic">
            <a:extLst>
              <a:ext uri="{FF2B5EF4-FFF2-40B4-BE49-F238E27FC236}">
                <a16:creationId xmlns:a16="http://schemas.microsoft.com/office/drawing/2014/main" xmlns="" id="{1453BF6C-B012-48B7-B4E8-6D7AC7C27D0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22753" y="1562696"/>
            <a:ext cx="157545" cy="157545"/>
          </a:xfrm>
          <a:custGeom>
            <a:avLst/>
            <a:gdLst>
              <a:gd name="connsiteX0" fmla="*/ 78773 w 157545"/>
              <a:gd name="connsiteY0" fmla="*/ 23283 h 157545"/>
              <a:gd name="connsiteX1" fmla="*/ 134262 w 157545"/>
              <a:gd name="connsiteY1" fmla="*/ 78773 h 157545"/>
              <a:gd name="connsiteX2" fmla="*/ 78773 w 157545"/>
              <a:gd name="connsiteY2" fmla="*/ 134262 h 157545"/>
              <a:gd name="connsiteX3" fmla="*/ 23283 w 157545"/>
              <a:gd name="connsiteY3" fmla="*/ 78773 h 157545"/>
              <a:gd name="connsiteX4" fmla="*/ 78773 w 157545"/>
              <a:gd name="connsiteY4" fmla="*/ 23283 h 157545"/>
              <a:gd name="connsiteX5" fmla="*/ 78773 w 157545"/>
              <a:gd name="connsiteY5" fmla="*/ 0 h 157545"/>
              <a:gd name="connsiteX6" fmla="*/ 0 w 157545"/>
              <a:gd name="connsiteY6" fmla="*/ 78773 h 157545"/>
              <a:gd name="connsiteX7" fmla="*/ 78773 w 157545"/>
              <a:gd name="connsiteY7" fmla="*/ 157545 h 157545"/>
              <a:gd name="connsiteX8" fmla="*/ 157545 w 157545"/>
              <a:gd name="connsiteY8" fmla="*/ 78773 h 157545"/>
              <a:gd name="connsiteX9" fmla="*/ 78773 w 157545"/>
              <a:gd name="connsiteY9" fmla="*/ 0 h 1575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7545" h="157545">
                <a:moveTo>
                  <a:pt x="78773" y="23283"/>
                </a:moveTo>
                <a:cubicBezTo>
                  <a:pt x="109419" y="23283"/>
                  <a:pt x="134262" y="48126"/>
                  <a:pt x="134262" y="78773"/>
                </a:cubicBezTo>
                <a:cubicBezTo>
                  <a:pt x="134262" y="109419"/>
                  <a:pt x="109419" y="134262"/>
                  <a:pt x="78773" y="134262"/>
                </a:cubicBezTo>
                <a:cubicBezTo>
                  <a:pt x="48126" y="134262"/>
                  <a:pt x="23283" y="109419"/>
                  <a:pt x="23283" y="78773"/>
                </a:cubicBezTo>
                <a:cubicBezTo>
                  <a:pt x="23312" y="48139"/>
                  <a:pt x="48139" y="23312"/>
                  <a:pt x="78773" y="23283"/>
                </a:cubicBezTo>
                <a:moveTo>
                  <a:pt x="78773" y="0"/>
                </a:moveTo>
                <a:cubicBezTo>
                  <a:pt x="35268" y="0"/>
                  <a:pt x="0" y="35268"/>
                  <a:pt x="0" y="78773"/>
                </a:cubicBezTo>
                <a:cubicBezTo>
                  <a:pt x="0" y="122277"/>
                  <a:pt x="35268" y="157545"/>
                  <a:pt x="78773" y="157545"/>
                </a:cubicBezTo>
                <a:cubicBezTo>
                  <a:pt x="122277" y="157545"/>
                  <a:pt x="157545" y="122277"/>
                  <a:pt x="157545" y="78773"/>
                </a:cubicBezTo>
                <a:cubicBezTo>
                  <a:pt x="157545" y="35268"/>
                  <a:pt x="122277" y="0"/>
                  <a:pt x="78773" y="0"/>
                </a:cubicBezTo>
                <a:close/>
              </a:path>
            </a:pathLst>
          </a:custGeom>
          <a:solidFill>
            <a:schemeClr val="accent1"/>
          </a:solidFill>
          <a:ln w="75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2E70BEE-FEB9-77BC-9847-CE95AC13F5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00665" y="2917423"/>
            <a:ext cx="4195673" cy="2913872"/>
          </a:xfrm>
        </p:spPr>
        <p:txBody>
          <a:bodyPr anchor="t">
            <a:normAutofit/>
          </a:bodyPr>
          <a:lstStyle/>
          <a:p>
            <a:pPr>
              <a:buNone/>
            </a:pPr>
            <a:r>
              <a:rPr lang="it-IT" sz="2000" dirty="0" smtClean="0"/>
              <a:t>1. Numește o persoană cu care ai vrea să</a:t>
            </a:r>
            <a:r>
              <a:rPr lang="ro-RO" sz="2000" dirty="0" smtClean="0"/>
              <a:t> </a:t>
            </a:r>
            <a:r>
              <a:rPr lang="vi-VN" sz="2000" dirty="0" smtClean="0"/>
              <a:t>împărtășești Cuvântul lui Dumnezeu.</a:t>
            </a:r>
          </a:p>
          <a:p>
            <a:pPr>
              <a:buNone/>
            </a:pPr>
            <a:r>
              <a:rPr lang="vi-VN" sz="2000" dirty="0" smtClean="0"/>
              <a:t>2. În această săptămână poate poți desena</a:t>
            </a:r>
            <a:r>
              <a:rPr lang="ro-RO" sz="2000" dirty="0" smtClean="0"/>
              <a:t> </a:t>
            </a:r>
            <a:r>
              <a:rPr lang="pt-BR" sz="2000" dirty="0" smtClean="0"/>
              <a:t>o imagine sau poți face o felicitare</a:t>
            </a:r>
            <a:r>
              <a:rPr lang="ro-RO" sz="2000" dirty="0" smtClean="0"/>
              <a:t> </a:t>
            </a:r>
            <a:r>
              <a:rPr lang="vi-VN" sz="2000" dirty="0" smtClean="0"/>
              <a:t>cu versetul tău biblic favorit pe care să</a:t>
            </a:r>
            <a:r>
              <a:rPr lang="ro-RO" sz="2000" dirty="0" smtClean="0"/>
              <a:t> </a:t>
            </a:r>
            <a:r>
              <a:rPr lang="it-IT" sz="2000" dirty="0" smtClean="0"/>
              <a:t>o oferi unei persoane speciale.</a:t>
            </a:r>
            <a:endParaRPr lang="en-US" sz="2000" dirty="0">
              <a:solidFill>
                <a:schemeClr val="tx1">
                  <a:alpha val="80000"/>
                </a:schemeClr>
              </a:solidFill>
              <a:latin typeface="Avenir Next" panose="020B0503020202020204" pitchFamily="34" charset="0"/>
              <a:cs typeface="Didot" panose="02000503000000020003" pitchFamily="2" charset="-79"/>
            </a:endParaRPr>
          </a:p>
        </p:txBody>
      </p:sp>
      <p:sp>
        <p:nvSpPr>
          <p:cNvPr id="17" name="!!dot graphic">
            <a:extLst>
              <a:ext uri="{FF2B5EF4-FFF2-40B4-BE49-F238E27FC236}">
                <a16:creationId xmlns:a16="http://schemas.microsoft.com/office/drawing/2014/main" xmlns="" id="{E3020543-B24B-4EC4-8FFC-8DD88EEA91A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5454149" y="5775082"/>
            <a:ext cx="112426" cy="112426"/>
          </a:xfrm>
          <a:custGeom>
            <a:avLst/>
            <a:gdLst>
              <a:gd name="connsiteX0" fmla="*/ 112426 w 112426"/>
              <a:gd name="connsiteY0" fmla="*/ 56213 h 112426"/>
              <a:gd name="connsiteX1" fmla="*/ 56213 w 112426"/>
              <a:gd name="connsiteY1" fmla="*/ 112426 h 112426"/>
              <a:gd name="connsiteX2" fmla="*/ 0 w 112426"/>
              <a:gd name="connsiteY2" fmla="*/ 56213 h 112426"/>
              <a:gd name="connsiteX3" fmla="*/ 56213 w 112426"/>
              <a:gd name="connsiteY3" fmla="*/ 0 h 112426"/>
              <a:gd name="connsiteX4" fmla="*/ 112426 w 112426"/>
              <a:gd name="connsiteY4" fmla="*/ 56213 h 112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2426" h="112426">
                <a:moveTo>
                  <a:pt x="112426" y="56213"/>
                </a:moveTo>
                <a:cubicBezTo>
                  <a:pt x="112426" y="87259"/>
                  <a:pt x="87259" y="112426"/>
                  <a:pt x="56213" y="112426"/>
                </a:cubicBezTo>
                <a:cubicBezTo>
                  <a:pt x="25167" y="112426"/>
                  <a:pt x="0" y="87259"/>
                  <a:pt x="0" y="56213"/>
                </a:cubicBezTo>
                <a:cubicBezTo>
                  <a:pt x="0" y="25167"/>
                  <a:pt x="25167" y="0"/>
                  <a:pt x="56213" y="0"/>
                </a:cubicBezTo>
                <a:cubicBezTo>
                  <a:pt x="87259" y="0"/>
                  <a:pt x="112426" y="25167"/>
                  <a:pt x="112426" y="56213"/>
                </a:cubicBezTo>
                <a:close/>
              </a:path>
            </a:pathLst>
          </a:custGeom>
          <a:solidFill>
            <a:schemeClr val="accent1"/>
          </a:solidFill>
          <a:ln w="51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cxnSp>
        <p:nvCxnSpPr>
          <p:cNvPr id="19" name="!!Straight Connector">
            <a:extLst>
              <a:ext uri="{FF2B5EF4-FFF2-40B4-BE49-F238E27FC236}">
                <a16:creationId xmlns:a16="http://schemas.microsoft.com/office/drawing/2014/main" xmlns="" id="{C49DA8F6-BCC1-4447-B54C-57856834B94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11586162" y="3619272"/>
            <a:ext cx="0" cy="3238728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43716901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Blue text on a black background&#10;&#10;Description automatically generated">
            <a:extLst>
              <a:ext uri="{FF2B5EF4-FFF2-40B4-BE49-F238E27FC236}">
                <a16:creationId xmlns:a16="http://schemas.microsoft.com/office/drawing/2014/main" xmlns="" id="{E4B3E531-D6C4-C360-0CB2-F9E4FAC52A0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3467" y="1929551"/>
            <a:ext cx="10905066" cy="2998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203790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16B2FFE-B4F3-7936-585C-5E89AA48F8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095" y="3931526"/>
            <a:ext cx="4574463" cy="2452687"/>
          </a:xfrm>
        </p:spPr>
        <p:txBody>
          <a:bodyPr anchor="ctr">
            <a:normAutofit fontScale="90000"/>
          </a:bodyPr>
          <a:lstStyle/>
          <a:p>
            <a:pPr algn="ctr"/>
            <a:r>
              <a:rPr lang="ro-RO" sz="3200" b="1" dirty="0" smtClean="0">
                <a:solidFill>
                  <a:schemeClr val="accent6">
                    <a:lumMod val="50000"/>
                  </a:schemeClr>
                </a:solidFill>
                <a:effectLst/>
                <a:latin typeface="Didot" panose="02000503000000020003" pitchFamily="2" charset="-79"/>
                <a:cs typeface="Didot" panose="02000503000000020003" pitchFamily="2" charset="-79"/>
              </a:rPr>
              <a:t>PRIMUL SABAT</a:t>
            </a:r>
            <a:r>
              <a:rPr lang="en-US" sz="3200" dirty="0">
                <a:effectLst/>
                <a:latin typeface="Helvetica" pitchFamily="2" charset="0"/>
              </a:rPr>
              <a:t/>
            </a:r>
            <a:br>
              <a:rPr lang="en-US" sz="3200" dirty="0">
                <a:effectLst/>
                <a:latin typeface="Helvetica" pitchFamily="2" charset="0"/>
              </a:rPr>
            </a:br>
            <a:r>
              <a:rPr lang="ro-RO" sz="3200" dirty="0" smtClean="0">
                <a:effectLst/>
                <a:latin typeface="Helvetica" pitchFamily="2" charset="0"/>
              </a:rPr>
              <a:t/>
            </a:r>
            <a:br>
              <a:rPr lang="ro-RO" sz="3200" dirty="0" smtClean="0">
                <a:effectLst/>
                <a:latin typeface="Helvetica" pitchFamily="2" charset="0"/>
              </a:rPr>
            </a:br>
            <a:r>
              <a:rPr lang="en-US" sz="3200" b="1" dirty="0" err="1" smtClean="0"/>
              <a:t>Totul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despre</a:t>
            </a:r>
            <a:r>
              <a:rPr lang="ro-RO" sz="3200" b="1" dirty="0" smtClean="0"/>
              <a:t> </a:t>
            </a:r>
            <a:r>
              <a:rPr lang="en-US" sz="3200" b="1" dirty="0" err="1" smtClean="0"/>
              <a:t>Cuvântul</a:t>
            </a:r>
            <a:r>
              <a:rPr lang="en-US" sz="3200" b="1" dirty="0" smtClean="0"/>
              <a:t> </a:t>
            </a:r>
            <a:r>
              <a:rPr lang="ro-RO" sz="3200" b="1" dirty="0" smtClean="0"/>
              <a:t/>
            </a:r>
            <a:br>
              <a:rPr lang="ro-RO" sz="3200" b="1" dirty="0" smtClean="0"/>
            </a:br>
            <a:r>
              <a:rPr lang="en-US" sz="3200" b="1" dirty="0" err="1" smtClean="0"/>
              <a:t>lui</a:t>
            </a:r>
            <a:r>
              <a:rPr lang="ro-RO" sz="3200" b="1" dirty="0" smtClean="0"/>
              <a:t> </a:t>
            </a:r>
            <a:r>
              <a:rPr lang="en-US" sz="3200" b="1" dirty="0" err="1" smtClean="0"/>
              <a:t>Dumnezeu</a:t>
            </a:r>
            <a:r>
              <a:rPr lang="en-US" sz="3200" dirty="0">
                <a:effectLst/>
                <a:latin typeface="Helvetica" pitchFamily="2" charset="0"/>
              </a:rPr>
              <a:t/>
            </a:r>
            <a:br>
              <a:rPr lang="en-US" sz="3200" dirty="0">
                <a:effectLst/>
                <a:latin typeface="Helvetica" pitchFamily="2" charset="0"/>
              </a:rPr>
            </a:br>
            <a:r>
              <a:rPr lang="ro-RO" sz="2000" dirty="0" smtClean="0">
                <a:solidFill>
                  <a:schemeClr val="accent6">
                    <a:lumMod val="75000"/>
                  </a:schemeClr>
                </a:solidFill>
                <a:effectLst/>
                <a:latin typeface="Didot" panose="02000503000000020003" pitchFamily="2" charset="-79"/>
                <a:cs typeface="Didot" panose="02000503000000020003" pitchFamily="2" charset="-79"/>
              </a:rPr>
              <a:t>CEA MAI </a:t>
            </a:r>
            <a:r>
              <a:rPr lang="ro-RO" sz="2000" dirty="0" smtClean="0">
                <a:solidFill>
                  <a:schemeClr val="accent6">
                    <a:lumMod val="75000"/>
                  </a:schemeClr>
                </a:solidFill>
                <a:latin typeface="Didot" panose="02000503000000020003" pitchFamily="2" charset="-79"/>
                <a:cs typeface="Didot" panose="02000503000000020003" pitchFamily="2" charset="-79"/>
              </a:rPr>
              <a:t>IMPORTANTĂ CARTE DIN LUME</a:t>
            </a:r>
            <a:r>
              <a:rPr lang="en-US" sz="2000" dirty="0">
                <a:solidFill>
                  <a:schemeClr val="accent6">
                    <a:lumMod val="75000"/>
                  </a:schemeClr>
                </a:solidFill>
                <a:effectLst/>
                <a:latin typeface="Didot" panose="02000503000000020003" pitchFamily="2" charset="-79"/>
                <a:cs typeface="Didot" panose="02000503000000020003" pitchFamily="2" charset="-79"/>
              </a:rPr>
              <a:t/>
            </a:r>
            <a:br>
              <a:rPr lang="en-US" sz="2000" dirty="0">
                <a:solidFill>
                  <a:schemeClr val="accent6">
                    <a:lumMod val="75000"/>
                  </a:schemeClr>
                </a:solidFill>
                <a:effectLst/>
                <a:latin typeface="Didot" panose="02000503000000020003" pitchFamily="2" charset="-79"/>
                <a:cs typeface="Didot" panose="02000503000000020003" pitchFamily="2" charset="-79"/>
              </a:rPr>
            </a:br>
            <a:endParaRPr lang="en-US" sz="3200" dirty="0">
              <a:solidFill>
                <a:schemeClr val="accent6">
                  <a:lumMod val="75000"/>
                </a:schemeClr>
              </a:solidFill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pic>
        <p:nvPicPr>
          <p:cNvPr id="5" name="Picture 4" descr="A close-up of a signature&#10;&#10;Description automatically generated">
            <a:extLst>
              <a:ext uri="{FF2B5EF4-FFF2-40B4-BE49-F238E27FC236}">
                <a16:creationId xmlns:a16="http://schemas.microsoft.com/office/drawing/2014/main" xmlns="" id="{8F81E6CD-5322-E77F-0650-0014942DCAF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6501" b="23823"/>
          <a:stretch/>
        </p:blipFill>
        <p:spPr>
          <a:xfrm>
            <a:off x="20" y="10"/>
            <a:ext cx="12191980" cy="3710603"/>
          </a:xfrm>
          <a:custGeom>
            <a:avLst/>
            <a:gdLst/>
            <a:ahLst/>
            <a:cxnLst/>
            <a:rect l="l" t="t" r="r" b="b"/>
            <a:pathLst>
              <a:path w="12192000" h="3692092">
                <a:moveTo>
                  <a:pt x="0" y="0"/>
                </a:moveTo>
                <a:lnTo>
                  <a:pt x="12192000" y="0"/>
                </a:lnTo>
                <a:lnTo>
                  <a:pt x="12192000" y="3504824"/>
                </a:lnTo>
                <a:lnTo>
                  <a:pt x="12024691" y="3517794"/>
                </a:lnTo>
                <a:cubicBezTo>
                  <a:pt x="8077523" y="3783195"/>
                  <a:pt x="4094678" y="3026959"/>
                  <a:pt x="160485" y="3663863"/>
                </a:cubicBezTo>
                <a:lnTo>
                  <a:pt x="0" y="3692092"/>
                </a:lnTo>
                <a:close/>
              </a:path>
            </a:pathLst>
          </a:cu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15FBBDBA-D57F-7C0D-AC58-55A6F6F9D4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91200" y="4026580"/>
            <a:ext cx="5960236" cy="2452687"/>
          </a:xfrm>
        </p:spPr>
        <p:txBody>
          <a:bodyPr anchor="ctr">
            <a:normAutofit/>
          </a:bodyPr>
          <a:lstStyle/>
          <a:p>
            <a:pPr>
              <a:buNone/>
            </a:pPr>
            <a:r>
              <a:rPr lang="ro-RO" sz="2000" b="1" dirty="0" smtClean="0">
                <a:solidFill>
                  <a:schemeClr val="accent6">
                    <a:lumMod val="75000"/>
                  </a:schemeClr>
                </a:solidFill>
                <a:effectLst/>
                <a:latin typeface="Avenir Next" panose="020B0503020202020204" pitchFamily="34" charset="0"/>
              </a:rPr>
              <a:t>De memorat</a:t>
            </a:r>
            <a:r>
              <a:rPr lang="en-US" sz="2000" b="1" dirty="0" smtClean="0">
                <a:solidFill>
                  <a:schemeClr val="accent6">
                    <a:lumMod val="75000"/>
                  </a:schemeClr>
                </a:solidFill>
                <a:effectLst/>
                <a:latin typeface="Avenir Next" panose="020B0503020202020204" pitchFamily="34" charset="0"/>
              </a:rPr>
              <a:t>: </a:t>
            </a:r>
            <a:r>
              <a:rPr lang="en-US" sz="2000" dirty="0" smtClean="0">
                <a:effectLst/>
                <a:latin typeface="Avenir Next" panose="020B0503020202020204" pitchFamily="34" charset="0"/>
              </a:rPr>
              <a:t>“</a:t>
            </a:r>
            <a:r>
              <a:rPr lang="pt-BR" sz="2000" dirty="0" smtClean="0"/>
              <a:t>Căci nicio prorocie n-a fost</a:t>
            </a:r>
          </a:p>
          <a:p>
            <a:pPr>
              <a:buNone/>
            </a:pPr>
            <a:r>
              <a:rPr lang="vi-VN" sz="2000" dirty="0" smtClean="0"/>
              <a:t>adusă prin voia omului; ci oamenii au</a:t>
            </a:r>
          </a:p>
          <a:p>
            <a:pPr>
              <a:buNone/>
            </a:pPr>
            <a:r>
              <a:rPr lang="fr-FR" sz="2000" dirty="0" err="1" smtClean="0"/>
              <a:t>vorbit</a:t>
            </a:r>
            <a:r>
              <a:rPr lang="fr-FR" sz="2000" dirty="0" smtClean="0"/>
              <a:t> de la </a:t>
            </a:r>
            <a:r>
              <a:rPr lang="fr-FR" sz="2000" dirty="0" err="1" smtClean="0"/>
              <a:t>Dumnezeu</a:t>
            </a:r>
            <a:r>
              <a:rPr lang="fr-FR" sz="2000" dirty="0" smtClean="0"/>
              <a:t>, </a:t>
            </a:r>
            <a:r>
              <a:rPr lang="fr-FR" sz="2000" dirty="0" err="1" smtClean="0"/>
              <a:t>mâna</a:t>
            </a:r>
            <a:r>
              <a:rPr lang="fr-FR" sz="2000" dirty="0" smtClean="0"/>
              <a:t>ți de </a:t>
            </a:r>
            <a:r>
              <a:rPr lang="fr-FR" sz="2000" dirty="0" err="1" smtClean="0"/>
              <a:t>Duhul</a:t>
            </a:r>
            <a:endParaRPr lang="fr-FR" sz="2000" dirty="0" smtClean="0"/>
          </a:p>
          <a:p>
            <a:pPr>
              <a:buNone/>
            </a:pPr>
            <a:r>
              <a:rPr lang="en-US" sz="2000" dirty="0" err="1" smtClean="0"/>
              <a:t>Sfânt</a:t>
            </a:r>
            <a:r>
              <a:rPr lang="en-US" sz="2000" dirty="0" smtClean="0">
                <a:effectLst/>
                <a:latin typeface="Avenir Next" panose="020B0503020202020204" pitchFamily="34" charset="0"/>
              </a:rPr>
              <a:t>.” </a:t>
            </a:r>
            <a:endParaRPr lang="en-US" sz="2000" dirty="0">
              <a:effectLst/>
              <a:latin typeface="Avenir Next" panose="020B0503020202020204" pitchFamily="34" charset="0"/>
            </a:endParaRPr>
          </a:p>
          <a:p>
            <a:pPr marL="0" indent="0" algn="ctr">
              <a:lnSpc>
                <a:spcPct val="100000"/>
              </a:lnSpc>
              <a:buNone/>
            </a:pPr>
            <a:r>
              <a:rPr lang="en-US" sz="2000" dirty="0">
                <a:effectLst/>
                <a:latin typeface="Avenir Next" panose="020B0503020202020204" pitchFamily="34" charset="0"/>
              </a:rPr>
              <a:t>2 </a:t>
            </a:r>
            <a:r>
              <a:rPr lang="en-US" sz="2000" dirty="0" err="1" smtClean="0">
                <a:effectLst/>
                <a:latin typeface="Avenir Next" panose="020B0503020202020204" pitchFamily="34" charset="0"/>
              </a:rPr>
              <a:t>Petr</a:t>
            </a:r>
            <a:r>
              <a:rPr lang="ro-RO" sz="2000" dirty="0" smtClean="0">
                <a:effectLst/>
                <a:latin typeface="Avenir Next" panose="020B0503020202020204" pitchFamily="34" charset="0"/>
              </a:rPr>
              <a:t>u</a:t>
            </a:r>
            <a:r>
              <a:rPr lang="en-US" sz="2000" dirty="0" smtClean="0">
                <a:effectLst/>
                <a:latin typeface="Avenir Next" panose="020B0503020202020204" pitchFamily="34" charset="0"/>
              </a:rPr>
              <a:t> 1:21</a:t>
            </a:r>
            <a:endParaRPr lang="en-US" sz="2000" dirty="0">
              <a:effectLst/>
              <a:latin typeface="Avenir Next" panose="020B0503020202020204" pitchFamily="34" charset="0"/>
            </a:endParaRPr>
          </a:p>
          <a:p>
            <a:pPr marL="0" indent="0" algn="ctr">
              <a:lnSpc>
                <a:spcPct val="100000"/>
              </a:lnSpc>
              <a:buNone/>
            </a:pPr>
            <a:endParaRPr lang="en-US" sz="2000" dirty="0">
              <a:latin typeface="Avenir Next" panose="020B05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633418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AC3969F-73D8-1E46-0552-D1D991C20E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1013" y="3752849"/>
            <a:ext cx="3290887" cy="2452687"/>
          </a:xfrm>
        </p:spPr>
        <p:txBody>
          <a:bodyPr anchor="ctr">
            <a:normAutofit/>
          </a:bodyPr>
          <a:lstStyle/>
          <a:p>
            <a:pPr algn="ctr"/>
            <a:r>
              <a:rPr lang="ro-RO" sz="3600" b="1" dirty="0" smtClean="0">
                <a:solidFill>
                  <a:schemeClr val="accent6">
                    <a:lumMod val="75000"/>
                  </a:schemeClr>
                </a:solidFill>
                <a:effectLst/>
                <a:latin typeface="Didot" panose="02000503000000020003" pitchFamily="2" charset="-79"/>
                <a:cs typeface="Didot" panose="02000503000000020003" pitchFamily="2" charset="-79"/>
              </a:rPr>
              <a:t>SĂ NE GÂNDIM ÎMPREUNĂ</a:t>
            </a:r>
            <a:r>
              <a:rPr lang="en-US" sz="3600" b="1" dirty="0" smtClean="0">
                <a:solidFill>
                  <a:schemeClr val="accent6">
                    <a:lumMod val="75000"/>
                  </a:schemeClr>
                </a:solidFill>
                <a:effectLst/>
                <a:latin typeface="Didot" panose="02000503000000020003" pitchFamily="2" charset="-79"/>
                <a:cs typeface="Didot" panose="02000503000000020003" pitchFamily="2" charset="-79"/>
              </a:rPr>
              <a:t>:</a:t>
            </a:r>
            <a:r>
              <a:rPr lang="en-US" sz="3600" b="1" dirty="0">
                <a:solidFill>
                  <a:schemeClr val="accent6">
                    <a:lumMod val="75000"/>
                  </a:schemeClr>
                </a:solidFill>
                <a:effectLst/>
                <a:latin typeface="Didot" panose="02000503000000020003" pitchFamily="2" charset="-79"/>
                <a:cs typeface="Didot" panose="02000503000000020003" pitchFamily="2" charset="-79"/>
              </a:rPr>
              <a:t/>
            </a:r>
            <a:br>
              <a:rPr lang="en-US" sz="3600" b="1" dirty="0">
                <a:solidFill>
                  <a:schemeClr val="accent6">
                    <a:lumMod val="75000"/>
                  </a:schemeClr>
                </a:solidFill>
                <a:effectLst/>
                <a:latin typeface="Didot" panose="02000503000000020003" pitchFamily="2" charset="-79"/>
                <a:cs typeface="Didot" panose="02000503000000020003" pitchFamily="2" charset="-79"/>
              </a:rPr>
            </a:br>
            <a:endParaRPr lang="en-US" sz="3600" b="1" dirty="0">
              <a:solidFill>
                <a:schemeClr val="accent6">
                  <a:lumMod val="75000"/>
                </a:schemeClr>
              </a:solidFill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pic>
        <p:nvPicPr>
          <p:cNvPr id="4" name="Picture 3" descr="A close-up of a signature&#10;&#10;Description automatically generated">
            <a:extLst>
              <a:ext uri="{FF2B5EF4-FFF2-40B4-BE49-F238E27FC236}">
                <a16:creationId xmlns:a16="http://schemas.microsoft.com/office/drawing/2014/main" xmlns="" id="{6CE259AC-990C-F2C2-4ACB-022F3A6D654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6501" b="23823"/>
          <a:stretch/>
        </p:blipFill>
        <p:spPr>
          <a:xfrm>
            <a:off x="20" y="10"/>
            <a:ext cx="12191980" cy="3710603"/>
          </a:xfrm>
          <a:custGeom>
            <a:avLst/>
            <a:gdLst/>
            <a:ahLst/>
            <a:cxnLst/>
            <a:rect l="l" t="t" r="r" b="b"/>
            <a:pathLst>
              <a:path w="12192000" h="3692092">
                <a:moveTo>
                  <a:pt x="0" y="0"/>
                </a:moveTo>
                <a:lnTo>
                  <a:pt x="12192000" y="0"/>
                </a:lnTo>
                <a:lnTo>
                  <a:pt x="12192000" y="3504824"/>
                </a:lnTo>
                <a:lnTo>
                  <a:pt x="12024691" y="3517794"/>
                </a:lnTo>
                <a:cubicBezTo>
                  <a:pt x="8077523" y="3783195"/>
                  <a:pt x="4094678" y="3026959"/>
                  <a:pt x="160485" y="3663863"/>
                </a:cubicBezTo>
                <a:lnTo>
                  <a:pt x="0" y="3692092"/>
                </a:lnTo>
                <a:close/>
              </a:path>
            </a:pathLst>
          </a:cu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012B792-46AB-49CD-2C87-EFC0FF75F5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87918" y="3752849"/>
            <a:ext cx="6484882" cy="2589978"/>
          </a:xfrm>
        </p:spPr>
        <p:txBody>
          <a:bodyPr anchor="ctr">
            <a:normAutofit/>
          </a:bodyPr>
          <a:lstStyle/>
          <a:p>
            <a:pPr marL="457200" indent="-457200">
              <a:lnSpc>
                <a:spcPct val="100000"/>
              </a:lnSpc>
              <a:buFont typeface="+mj-lt"/>
              <a:buAutoNum type="arabicPeriod"/>
            </a:pPr>
            <a:r>
              <a:rPr lang="ro-RO" sz="2000" dirty="0" smtClean="0">
                <a:latin typeface="Avenir Next" panose="020B0503020202020204" pitchFamily="34" charset="0"/>
              </a:rPr>
              <a:t>De ce este Biblia diferită de oricare altă carte</a:t>
            </a:r>
            <a:r>
              <a:rPr lang="en-US" sz="2000" dirty="0" smtClean="0">
                <a:effectLst/>
                <a:latin typeface="Avenir Next" panose="020B0503020202020204" pitchFamily="34" charset="0"/>
              </a:rPr>
              <a:t>?</a:t>
            </a:r>
            <a:endParaRPr lang="en-US" sz="2000" dirty="0">
              <a:effectLst/>
              <a:latin typeface="Avenir Next" panose="020B0503020202020204" pitchFamily="34" charset="0"/>
            </a:endParaRPr>
          </a:p>
          <a:p>
            <a:pPr>
              <a:buNone/>
            </a:pPr>
            <a:r>
              <a:rPr lang="ro-RO" sz="2000" dirty="0" smtClean="0"/>
              <a:t>2.    </a:t>
            </a:r>
            <a:r>
              <a:rPr lang="en-US" sz="2000" dirty="0" err="1" smtClean="0"/>
              <a:t>Gândește-te</a:t>
            </a:r>
            <a:r>
              <a:rPr lang="en-US" sz="2000" dirty="0" smtClean="0"/>
              <a:t> la un </a:t>
            </a:r>
            <a:r>
              <a:rPr lang="en-US" sz="2000" dirty="0" err="1" smtClean="0"/>
              <a:t>lucru</a:t>
            </a:r>
            <a:r>
              <a:rPr lang="ro-RO" sz="2000" dirty="0" smtClean="0"/>
              <a:t> </a:t>
            </a:r>
            <a:r>
              <a:rPr lang="en-US" sz="2000" dirty="0" err="1" smtClean="0"/>
              <a:t>pe</a:t>
            </a:r>
            <a:r>
              <a:rPr lang="en-US" sz="2000" dirty="0" smtClean="0"/>
              <a:t> care </a:t>
            </a:r>
            <a:r>
              <a:rPr lang="en-US" sz="2000" dirty="0" err="1" smtClean="0"/>
              <a:t>îl</a:t>
            </a:r>
            <a:r>
              <a:rPr lang="en-US" sz="2000" dirty="0" smtClean="0"/>
              <a:t> </a:t>
            </a:r>
            <a:r>
              <a:rPr lang="en-US" sz="2000" dirty="0" err="1" smtClean="0"/>
              <a:t>poți</a:t>
            </a:r>
            <a:r>
              <a:rPr lang="en-US" sz="2000" dirty="0" smtClean="0"/>
              <a:t> face </a:t>
            </a:r>
            <a:r>
              <a:rPr lang="en-US" sz="2000" dirty="0" err="1" smtClean="0"/>
              <a:t>pentru</a:t>
            </a:r>
            <a:endParaRPr lang="en-US" sz="2000" dirty="0" smtClean="0"/>
          </a:p>
          <a:p>
            <a:pPr>
              <a:buNone/>
            </a:pPr>
            <a:r>
              <a:rPr lang="en-US" sz="2000" dirty="0" smtClean="0"/>
              <a:t>a </a:t>
            </a:r>
            <a:r>
              <a:rPr lang="en-US" sz="2000" dirty="0" err="1" smtClean="0"/>
              <a:t>înțelege</a:t>
            </a:r>
            <a:r>
              <a:rPr lang="en-US" sz="2000" dirty="0" smtClean="0"/>
              <a:t> </a:t>
            </a:r>
            <a:r>
              <a:rPr lang="en-US" sz="2000" dirty="0" err="1" smtClean="0"/>
              <a:t>mai</a:t>
            </a:r>
            <a:r>
              <a:rPr lang="en-US" sz="2000" dirty="0" smtClean="0"/>
              <a:t> </a:t>
            </a:r>
            <a:r>
              <a:rPr lang="en-US" sz="2000" dirty="0" err="1" smtClean="0"/>
              <a:t>bine</a:t>
            </a:r>
            <a:r>
              <a:rPr lang="en-US" sz="2000" dirty="0" smtClean="0"/>
              <a:t> </a:t>
            </a:r>
            <a:r>
              <a:rPr lang="en-US" sz="2000" dirty="0" err="1" smtClean="0"/>
              <a:t>Biblia</a:t>
            </a:r>
            <a:r>
              <a:rPr lang="en-US" sz="2000" dirty="0" smtClean="0"/>
              <a:t>.</a:t>
            </a:r>
            <a:endParaRPr lang="en-US" sz="2000" dirty="0">
              <a:latin typeface="Avenir Next" panose="020B05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186592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61E9964-FF4F-5FAC-CF4C-6C9CDDF973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942035"/>
            <a:ext cx="5289166" cy="2452687"/>
          </a:xfrm>
        </p:spPr>
        <p:txBody>
          <a:bodyPr anchor="ctr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en-US" sz="3200" b="1" dirty="0" smtClean="0">
                <a:solidFill>
                  <a:srgbClr val="7F99AA"/>
                </a:solidFill>
                <a:latin typeface="Didot" panose="02000503000000020003" pitchFamily="2" charset="-79"/>
                <a:cs typeface="Didot" panose="02000503000000020003" pitchFamily="2" charset="-79"/>
              </a:rPr>
              <a:t>D</a:t>
            </a:r>
            <a:r>
              <a:rPr lang="ro-RO" sz="3200" b="1" dirty="0" smtClean="0">
                <a:solidFill>
                  <a:srgbClr val="7F99AA"/>
                </a:solidFill>
                <a:latin typeface="Didot" panose="02000503000000020003" pitchFamily="2" charset="-79"/>
                <a:cs typeface="Didot" panose="02000503000000020003" pitchFamily="2" charset="-79"/>
              </a:rPr>
              <a:t>UMINICĂ</a:t>
            </a:r>
            <a:r>
              <a:rPr lang="en-US" sz="2800" dirty="0"/>
              <a:t/>
            </a:r>
            <a:br>
              <a:rPr lang="en-US" sz="2800" dirty="0"/>
            </a:br>
            <a:r>
              <a:rPr lang="ro-RO" sz="2800" b="1" dirty="0" smtClean="0">
                <a:effectLst/>
                <a:latin typeface="Avenir Next" panose="020B0503020202020204" pitchFamily="34" charset="0"/>
              </a:rPr>
              <a:t>Cuvântul Lui Dumnezeu Îmi dă Speranță</a:t>
            </a:r>
            <a:r>
              <a:rPr lang="en-US" sz="2800" dirty="0">
                <a:effectLst/>
                <a:latin typeface="Avenir Next" panose="020B0503020202020204" pitchFamily="34" charset="0"/>
              </a:rPr>
              <a:t/>
            </a:r>
            <a:br>
              <a:rPr lang="en-US" sz="2800" dirty="0">
                <a:effectLst/>
                <a:latin typeface="Avenir Next" panose="020B0503020202020204" pitchFamily="34" charset="0"/>
              </a:rPr>
            </a:br>
            <a:r>
              <a:rPr lang="en-US" sz="1600" dirty="0" smtClean="0">
                <a:solidFill>
                  <a:srgbClr val="7F99AA"/>
                </a:solidFill>
                <a:effectLst/>
                <a:latin typeface="Didot" panose="02000503000000020003" pitchFamily="2" charset="-79"/>
                <a:cs typeface="Didot" panose="02000503000000020003" pitchFamily="2" charset="-79"/>
              </a:rPr>
              <a:t>B</a:t>
            </a:r>
            <a:r>
              <a:rPr lang="ro-RO" sz="1600" dirty="0" smtClean="0">
                <a:solidFill>
                  <a:srgbClr val="7F99AA"/>
                </a:solidFill>
                <a:effectLst/>
                <a:latin typeface="Didot" panose="02000503000000020003" pitchFamily="2" charset="-79"/>
                <a:cs typeface="Didot" panose="02000503000000020003" pitchFamily="2" charset="-79"/>
              </a:rPr>
              <a:t>INECUVÂNTAREA VINE ÎN CUTII</a:t>
            </a:r>
            <a:r>
              <a:rPr lang="en-US" sz="1600" dirty="0">
                <a:solidFill>
                  <a:srgbClr val="7F99AA"/>
                </a:solidFill>
                <a:effectLst/>
                <a:latin typeface="Didot" panose="02000503000000020003" pitchFamily="2" charset="-79"/>
                <a:cs typeface="Didot" panose="02000503000000020003" pitchFamily="2" charset="-79"/>
              </a:rPr>
              <a:t/>
            </a:r>
            <a:br>
              <a:rPr lang="en-US" sz="1600" dirty="0">
                <a:solidFill>
                  <a:srgbClr val="7F99AA"/>
                </a:solidFill>
                <a:effectLst/>
                <a:latin typeface="Didot" panose="02000503000000020003" pitchFamily="2" charset="-79"/>
                <a:cs typeface="Didot" panose="02000503000000020003" pitchFamily="2" charset="-79"/>
              </a:rPr>
            </a:br>
            <a:endParaRPr lang="en-US" sz="2800" dirty="0">
              <a:solidFill>
                <a:srgbClr val="7F99AA"/>
              </a:solidFill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pic>
        <p:nvPicPr>
          <p:cNvPr id="5" name="Picture 4" descr="A tray of flour and some food&#10;&#10;Description automatically generated with medium confidence">
            <a:extLst>
              <a:ext uri="{FF2B5EF4-FFF2-40B4-BE49-F238E27FC236}">
                <a16:creationId xmlns:a16="http://schemas.microsoft.com/office/drawing/2014/main" xmlns="" id="{5A4EA1FA-FE68-12AC-696A-272EACC5D63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8562" b="5824"/>
          <a:stretch/>
        </p:blipFill>
        <p:spPr>
          <a:xfrm>
            <a:off x="0" y="0"/>
            <a:ext cx="12191980" cy="3710603"/>
          </a:xfrm>
          <a:custGeom>
            <a:avLst/>
            <a:gdLst/>
            <a:ahLst/>
            <a:cxnLst/>
            <a:rect l="l" t="t" r="r" b="b"/>
            <a:pathLst>
              <a:path w="12192000" h="3692092">
                <a:moveTo>
                  <a:pt x="0" y="0"/>
                </a:moveTo>
                <a:lnTo>
                  <a:pt x="12192000" y="0"/>
                </a:lnTo>
                <a:lnTo>
                  <a:pt x="12192000" y="3504824"/>
                </a:lnTo>
                <a:lnTo>
                  <a:pt x="12024691" y="3517794"/>
                </a:lnTo>
                <a:cubicBezTo>
                  <a:pt x="8077523" y="3783195"/>
                  <a:pt x="4094678" y="3026959"/>
                  <a:pt x="160485" y="3663863"/>
                </a:cubicBezTo>
                <a:lnTo>
                  <a:pt x="0" y="3692092"/>
                </a:lnTo>
                <a:close/>
              </a:path>
            </a:pathLst>
          </a:cu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AD9E506-B6CA-7AF1-69DB-905281827D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49462" y="4162754"/>
            <a:ext cx="6319180" cy="2553357"/>
          </a:xfrm>
        </p:spPr>
        <p:txBody>
          <a:bodyPr anchor="ctr">
            <a:normAutofit/>
          </a:bodyPr>
          <a:lstStyle/>
          <a:p>
            <a:r>
              <a:rPr lang="ro-RO" sz="1800" b="1" dirty="0" smtClean="0">
                <a:solidFill>
                  <a:srgbClr val="7F99AA"/>
                </a:solidFill>
                <a:latin typeface="Avenir Next" panose="020B0503020202020204" pitchFamily="34" charset="0"/>
              </a:rPr>
              <a:t>D</a:t>
            </a:r>
            <a:r>
              <a:rPr lang="en-US" sz="1800" b="1" dirty="0" smtClean="0">
                <a:solidFill>
                  <a:srgbClr val="7F99AA"/>
                </a:solidFill>
                <a:effectLst/>
                <a:latin typeface="Avenir Next" panose="020B0503020202020204" pitchFamily="34" charset="0"/>
              </a:rPr>
              <a:t>e</a:t>
            </a:r>
            <a:r>
              <a:rPr lang="ro-RO" sz="1800" b="1" dirty="0" smtClean="0">
                <a:solidFill>
                  <a:srgbClr val="7F99AA"/>
                </a:solidFill>
                <a:effectLst/>
                <a:latin typeface="Avenir Next" panose="020B0503020202020204" pitchFamily="34" charset="0"/>
              </a:rPr>
              <a:t> memorat</a:t>
            </a:r>
            <a:r>
              <a:rPr lang="en-US" sz="1800" b="1" dirty="0" smtClean="0">
                <a:solidFill>
                  <a:srgbClr val="7F99AA"/>
                </a:solidFill>
                <a:effectLst/>
                <a:latin typeface="Avenir Next" panose="020B0503020202020204" pitchFamily="34" charset="0"/>
              </a:rPr>
              <a:t>: </a:t>
            </a:r>
            <a:r>
              <a:rPr lang="en-US" sz="1800" dirty="0" smtClean="0">
                <a:effectLst/>
                <a:latin typeface="Avenir Next" panose="020B0503020202020204" pitchFamily="34" charset="0"/>
              </a:rPr>
              <a:t>“</a:t>
            </a:r>
            <a:r>
              <a:rPr lang="fr-FR" sz="1800" dirty="0" smtClean="0"/>
              <a:t>Și </a:t>
            </a:r>
            <a:r>
              <a:rPr lang="fr-FR" sz="1800" dirty="0" err="1" smtClean="0"/>
              <a:t>tot</a:t>
            </a:r>
            <a:r>
              <a:rPr lang="fr-FR" sz="1800" dirty="0" smtClean="0"/>
              <a:t> ce a </a:t>
            </a:r>
            <a:r>
              <a:rPr lang="fr-FR" sz="1800" dirty="0" err="1" smtClean="0"/>
              <a:t>fost</a:t>
            </a:r>
            <a:r>
              <a:rPr lang="fr-FR" sz="1800" dirty="0" smtClean="0"/>
              <a:t> </a:t>
            </a:r>
            <a:r>
              <a:rPr lang="fr-FR" sz="1800" dirty="0" err="1" smtClean="0"/>
              <a:t>scris</a:t>
            </a:r>
            <a:r>
              <a:rPr lang="fr-FR" sz="1800" dirty="0" smtClean="0"/>
              <a:t> mai</a:t>
            </a:r>
            <a:r>
              <a:rPr lang="ro-RO" sz="1800" dirty="0" smtClean="0"/>
              <a:t> </a:t>
            </a:r>
            <a:r>
              <a:rPr lang="fr-FR" sz="1800" dirty="0" err="1" smtClean="0"/>
              <a:t>înainte</a:t>
            </a:r>
            <a:r>
              <a:rPr lang="fr-FR" sz="1800" dirty="0" smtClean="0"/>
              <a:t> a </a:t>
            </a:r>
            <a:r>
              <a:rPr lang="fr-FR" sz="1800" dirty="0" err="1" smtClean="0"/>
              <a:t>fost</a:t>
            </a:r>
            <a:r>
              <a:rPr lang="fr-FR" sz="1800" dirty="0" smtClean="0"/>
              <a:t> </a:t>
            </a:r>
            <a:r>
              <a:rPr lang="fr-FR" sz="1800" dirty="0" err="1" smtClean="0"/>
              <a:t>scris</a:t>
            </a:r>
            <a:r>
              <a:rPr lang="fr-FR" sz="1800" dirty="0" smtClean="0"/>
              <a:t> </a:t>
            </a:r>
            <a:r>
              <a:rPr lang="fr-FR" sz="1800" dirty="0" err="1" smtClean="0"/>
              <a:t>pentru</a:t>
            </a:r>
            <a:r>
              <a:rPr lang="fr-FR" sz="1800" dirty="0" smtClean="0"/>
              <a:t> </a:t>
            </a:r>
            <a:r>
              <a:rPr lang="fr-FR" sz="1800" dirty="0" err="1" smtClean="0"/>
              <a:t>învăţătura</a:t>
            </a:r>
            <a:r>
              <a:rPr lang="ro-RO" sz="1800" dirty="0" smtClean="0"/>
              <a:t> </a:t>
            </a:r>
            <a:r>
              <a:rPr lang="vi-VN" sz="1800" dirty="0" smtClean="0"/>
              <a:t>noastră, pentru ca, prin răbdarea şi prin</a:t>
            </a:r>
            <a:r>
              <a:rPr lang="ro-RO" sz="1800" dirty="0" smtClean="0"/>
              <a:t> </a:t>
            </a:r>
            <a:r>
              <a:rPr lang="vi-VN" sz="1800" dirty="0" smtClean="0"/>
              <a:t>mângâierea pe care o dau Scripturile, să</a:t>
            </a:r>
            <a:r>
              <a:rPr lang="ro-RO" sz="1800" dirty="0" smtClean="0"/>
              <a:t> </a:t>
            </a:r>
            <a:r>
              <a:rPr lang="vi-VN" sz="1800" dirty="0" smtClean="0"/>
              <a:t>avem nădejde” (Romani 15:4).</a:t>
            </a:r>
            <a:endParaRPr lang="en-US" sz="1800" dirty="0">
              <a:effectLst/>
              <a:latin typeface="Avenir Next" panose="020B0503020202020204" pitchFamily="34" charset="0"/>
            </a:endParaRPr>
          </a:p>
          <a:p>
            <a:pPr algn="ctr">
              <a:lnSpc>
                <a:spcPct val="100000"/>
              </a:lnSpc>
            </a:pPr>
            <a:endParaRPr lang="en-US" sz="1800" dirty="0">
              <a:effectLst/>
              <a:latin typeface="Avenir Next" panose="020B0503020202020204" pitchFamily="34" charset="0"/>
            </a:endParaRPr>
          </a:p>
          <a:p>
            <a:pPr algn="ctr">
              <a:lnSpc>
                <a:spcPct val="100000"/>
              </a:lnSpc>
            </a:pPr>
            <a:endParaRPr lang="en-US" sz="1800" dirty="0">
              <a:latin typeface="Avenir Next" panose="020B05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104904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B1F9C99-C603-DF36-DEE6-A07246EF23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1013" y="3752849"/>
            <a:ext cx="3290887" cy="2452687"/>
          </a:xfrm>
        </p:spPr>
        <p:txBody>
          <a:bodyPr anchor="ctr">
            <a:normAutofit/>
          </a:bodyPr>
          <a:lstStyle/>
          <a:p>
            <a:pPr algn="ctr"/>
            <a:r>
              <a:rPr lang="ro-RO" sz="3600" dirty="0" smtClean="0">
                <a:solidFill>
                  <a:srgbClr val="7F99AA"/>
                </a:solidFill>
                <a:latin typeface="Didot" panose="02000503000000020003" pitchFamily="2" charset="-79"/>
                <a:cs typeface="Didot" panose="02000503000000020003" pitchFamily="2" charset="-79"/>
              </a:rPr>
              <a:t>SĂ </a:t>
            </a:r>
            <a:r>
              <a:rPr lang="en-US" sz="3600" dirty="0" smtClean="0">
                <a:solidFill>
                  <a:srgbClr val="7F99AA"/>
                </a:solidFill>
                <a:effectLst/>
                <a:latin typeface="Didot" panose="02000503000000020003" pitchFamily="2" charset="-79"/>
                <a:cs typeface="Didot" panose="02000503000000020003" pitchFamily="2" charset="-79"/>
              </a:rPr>
              <a:t>N</a:t>
            </a:r>
            <a:r>
              <a:rPr lang="ro-RO" sz="3600" dirty="0" smtClean="0">
                <a:solidFill>
                  <a:srgbClr val="7F99AA"/>
                </a:solidFill>
                <a:effectLst/>
                <a:latin typeface="Didot" panose="02000503000000020003" pitchFamily="2" charset="-79"/>
                <a:cs typeface="Didot" panose="02000503000000020003" pitchFamily="2" charset="-79"/>
              </a:rPr>
              <a:t>E</a:t>
            </a:r>
            <a:r>
              <a:rPr lang="en-US" sz="3600" dirty="0" smtClean="0">
                <a:solidFill>
                  <a:srgbClr val="7F99AA"/>
                </a:solidFill>
                <a:effectLst/>
                <a:latin typeface="Didot" panose="02000503000000020003" pitchFamily="2" charset="-79"/>
                <a:cs typeface="Didot" panose="02000503000000020003" pitchFamily="2" charset="-79"/>
              </a:rPr>
              <a:t> G</a:t>
            </a:r>
            <a:r>
              <a:rPr lang="ro-RO" sz="3600" dirty="0" smtClean="0">
                <a:solidFill>
                  <a:srgbClr val="7F99AA"/>
                </a:solidFill>
                <a:latin typeface="Didot" panose="02000503000000020003" pitchFamily="2" charset="-79"/>
                <a:cs typeface="Didot" panose="02000503000000020003" pitchFamily="2" charset="-79"/>
              </a:rPr>
              <a:t>ÂNDIM ÎMPREUNĂ</a:t>
            </a:r>
            <a:r>
              <a:rPr lang="en-US" sz="3600" dirty="0" smtClean="0">
                <a:solidFill>
                  <a:srgbClr val="7F99AA"/>
                </a:solidFill>
                <a:effectLst/>
                <a:latin typeface="Didot" panose="02000503000000020003" pitchFamily="2" charset="-79"/>
                <a:cs typeface="Didot" panose="02000503000000020003" pitchFamily="2" charset="-79"/>
              </a:rPr>
              <a:t>:</a:t>
            </a:r>
            <a:r>
              <a:rPr lang="en-US" sz="3600" dirty="0">
                <a:solidFill>
                  <a:srgbClr val="7F99AA"/>
                </a:solidFill>
                <a:effectLst/>
                <a:latin typeface="Didot" panose="02000503000000020003" pitchFamily="2" charset="-79"/>
                <a:cs typeface="Didot" panose="02000503000000020003" pitchFamily="2" charset="-79"/>
              </a:rPr>
              <a:t/>
            </a:r>
            <a:br>
              <a:rPr lang="en-US" sz="3600" dirty="0">
                <a:solidFill>
                  <a:srgbClr val="7F99AA"/>
                </a:solidFill>
                <a:effectLst/>
                <a:latin typeface="Didot" panose="02000503000000020003" pitchFamily="2" charset="-79"/>
                <a:cs typeface="Didot" panose="02000503000000020003" pitchFamily="2" charset="-79"/>
              </a:rPr>
            </a:br>
            <a:endParaRPr lang="en-US" sz="3600" dirty="0">
              <a:solidFill>
                <a:srgbClr val="7F99AA"/>
              </a:solidFill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pic>
        <p:nvPicPr>
          <p:cNvPr id="4" name="Picture 3" descr="A tray of flour and some food&#10;&#10;Description automatically generated with medium confidence">
            <a:extLst>
              <a:ext uri="{FF2B5EF4-FFF2-40B4-BE49-F238E27FC236}">
                <a16:creationId xmlns:a16="http://schemas.microsoft.com/office/drawing/2014/main" xmlns="" id="{DC64C851-9F3E-CA3C-D407-72D86322049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8562" b="5824"/>
          <a:stretch/>
        </p:blipFill>
        <p:spPr>
          <a:xfrm>
            <a:off x="20" y="10"/>
            <a:ext cx="12191980" cy="3710603"/>
          </a:xfrm>
          <a:custGeom>
            <a:avLst/>
            <a:gdLst/>
            <a:ahLst/>
            <a:cxnLst/>
            <a:rect l="l" t="t" r="r" b="b"/>
            <a:pathLst>
              <a:path w="12192000" h="3692092">
                <a:moveTo>
                  <a:pt x="0" y="0"/>
                </a:moveTo>
                <a:lnTo>
                  <a:pt x="12192000" y="0"/>
                </a:lnTo>
                <a:lnTo>
                  <a:pt x="12192000" y="3504824"/>
                </a:lnTo>
                <a:lnTo>
                  <a:pt x="12024691" y="3517794"/>
                </a:lnTo>
                <a:cubicBezTo>
                  <a:pt x="8077523" y="3783195"/>
                  <a:pt x="4094678" y="3026959"/>
                  <a:pt x="160485" y="3663863"/>
                </a:cubicBezTo>
                <a:lnTo>
                  <a:pt x="0" y="3692092"/>
                </a:lnTo>
                <a:close/>
              </a:path>
            </a:pathLst>
          </a:cu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7F78570-79F2-DE15-4B2E-C7635E1358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23983" y="3752850"/>
            <a:ext cx="6811880" cy="2452687"/>
          </a:xfrm>
        </p:spPr>
        <p:txBody>
          <a:bodyPr anchor="ctr">
            <a:normAutofit/>
          </a:bodyPr>
          <a:lstStyle/>
          <a:p>
            <a:pPr>
              <a:buNone/>
            </a:pPr>
            <a:r>
              <a:rPr lang="vi-VN" sz="2000" dirty="0" smtClean="0"/>
              <a:t>1. De ce a contat că femeia a făcut</a:t>
            </a:r>
            <a:r>
              <a:rPr lang="ro-RO" sz="2000" dirty="0" smtClean="0"/>
              <a:t> </a:t>
            </a:r>
            <a:r>
              <a:rPr lang="en-US" sz="2000" dirty="0" err="1" smtClean="0"/>
              <a:t>mai</a:t>
            </a:r>
            <a:r>
              <a:rPr lang="en-US" sz="2000" dirty="0" smtClean="0"/>
              <a:t> </a:t>
            </a:r>
            <a:r>
              <a:rPr lang="en-US" sz="2000" dirty="0" err="1" smtClean="0"/>
              <a:t>întâi</a:t>
            </a:r>
            <a:r>
              <a:rPr lang="en-US" sz="2000" dirty="0" smtClean="0"/>
              <a:t> </a:t>
            </a:r>
            <a:r>
              <a:rPr lang="en-US" sz="2000" dirty="0" err="1" smtClean="0"/>
              <a:t>pâine</a:t>
            </a:r>
            <a:r>
              <a:rPr lang="en-US" sz="2000" dirty="0" smtClean="0"/>
              <a:t> </a:t>
            </a:r>
            <a:r>
              <a:rPr lang="en-US" sz="2000" dirty="0" err="1" smtClean="0"/>
              <a:t>pentru</a:t>
            </a:r>
            <a:r>
              <a:rPr lang="en-US" sz="2000" dirty="0" smtClean="0"/>
              <a:t> </a:t>
            </a:r>
            <a:r>
              <a:rPr lang="en-US" sz="2000" dirty="0" err="1" smtClean="0"/>
              <a:t>Ilie</a:t>
            </a:r>
            <a:r>
              <a:rPr lang="en-US" sz="2000" dirty="0" smtClean="0"/>
              <a:t>?</a:t>
            </a:r>
          </a:p>
          <a:p>
            <a:pPr>
              <a:buNone/>
            </a:pPr>
            <a:r>
              <a:rPr lang="fr-FR" sz="2000" dirty="0" smtClean="0"/>
              <a:t>2. </a:t>
            </a:r>
            <a:r>
              <a:rPr lang="fr-FR" sz="2000" dirty="0" err="1" smtClean="0"/>
              <a:t>În</a:t>
            </a:r>
            <a:r>
              <a:rPr lang="fr-FR" sz="2000" dirty="0" smtClean="0"/>
              <a:t> ce </a:t>
            </a:r>
            <a:r>
              <a:rPr lang="fr-FR" sz="2000" dirty="0" err="1" smtClean="0"/>
              <a:t>mod</a:t>
            </a:r>
            <a:r>
              <a:rPr lang="fr-FR" sz="2000" dirty="0" smtClean="0"/>
              <a:t> a </a:t>
            </a:r>
            <a:r>
              <a:rPr lang="fr-FR" sz="2000" dirty="0" err="1" smtClean="0"/>
              <a:t>experimentat</a:t>
            </a:r>
            <a:r>
              <a:rPr lang="ro-RO" sz="2000" dirty="0" smtClean="0"/>
              <a:t> </a:t>
            </a:r>
            <a:r>
              <a:rPr lang="en-US" sz="2000" dirty="0" err="1" smtClean="0"/>
              <a:t>familia</a:t>
            </a:r>
            <a:r>
              <a:rPr lang="en-US" sz="2000" dirty="0" smtClean="0"/>
              <a:t> </a:t>
            </a:r>
            <a:r>
              <a:rPr lang="en-US" sz="2000" dirty="0" err="1" smtClean="0"/>
              <a:t>ta</a:t>
            </a:r>
            <a:r>
              <a:rPr lang="en-US" sz="2000" dirty="0" smtClean="0"/>
              <a:t> o </a:t>
            </a:r>
            <a:r>
              <a:rPr lang="en-US" sz="2000" dirty="0" err="1" smtClean="0"/>
              <a:t>minune</a:t>
            </a:r>
            <a:r>
              <a:rPr lang="en-US" sz="2000" dirty="0" smtClean="0"/>
              <a:t> de la</a:t>
            </a:r>
            <a:r>
              <a:rPr lang="ro-RO" sz="2000" dirty="0" smtClean="0"/>
              <a:t> </a:t>
            </a:r>
            <a:r>
              <a:rPr lang="en-US" sz="2000" dirty="0" err="1" smtClean="0"/>
              <a:t>Dumnezeu</a:t>
            </a:r>
            <a:r>
              <a:rPr lang="en-US" sz="2000" dirty="0" smtClean="0"/>
              <a:t>?</a:t>
            </a:r>
            <a:endParaRPr lang="en-US" sz="2000" dirty="0">
              <a:latin typeface="Avenir Next" panose="020B05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048382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0EFB4FB-9575-4D98-48B4-310BF9EFD0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2084" y="3974226"/>
            <a:ext cx="3985884" cy="2452687"/>
          </a:xfrm>
        </p:spPr>
        <p:txBody>
          <a:bodyPr anchor="ctr">
            <a:normAutofit fontScale="90000"/>
          </a:bodyPr>
          <a:lstStyle/>
          <a:p>
            <a:r>
              <a:rPr lang="ro-RO" sz="4000" b="1" dirty="0" smtClean="0">
                <a:solidFill>
                  <a:schemeClr val="accent2">
                    <a:lumMod val="75000"/>
                  </a:schemeClr>
                </a:solidFill>
                <a:latin typeface="Didot" panose="02000503000000020003" pitchFamily="2" charset="-79"/>
                <a:cs typeface="Didot" panose="02000503000000020003" pitchFamily="2" charset="-79"/>
              </a:rPr>
              <a:t>LUNI</a:t>
            </a:r>
            <a:r>
              <a:rPr lang="en-US" sz="2800" dirty="0"/>
              <a:t/>
            </a:r>
            <a:br>
              <a:rPr lang="en-US" sz="2800" dirty="0"/>
            </a:br>
            <a:r>
              <a:rPr lang="ro-RO" sz="2800" b="1" dirty="0" smtClean="0">
                <a:latin typeface="Avenir Next" panose="020B0503020202020204" pitchFamily="34" charset="0"/>
              </a:rPr>
              <a:t>Cuvântul lui Dumnezeu este diferit de alte cărți </a:t>
            </a:r>
            <a:r>
              <a:rPr lang="en-US" sz="2800" b="1" dirty="0" smtClean="0">
                <a:effectLst/>
                <a:latin typeface="Avenir Next" panose="020B0503020202020204" pitchFamily="34" charset="0"/>
              </a:rPr>
              <a:t> </a:t>
            </a:r>
            <a:r>
              <a:rPr lang="en-US" sz="2800" b="1" dirty="0">
                <a:effectLst/>
                <a:latin typeface="Avenir Next" panose="020B0503020202020204" pitchFamily="34" charset="0"/>
              </a:rPr>
              <a:t/>
            </a:r>
            <a:br>
              <a:rPr lang="en-US" sz="2800" b="1" dirty="0">
                <a:effectLst/>
                <a:latin typeface="Avenir Next" panose="020B0503020202020204" pitchFamily="34" charset="0"/>
              </a:rPr>
            </a:br>
            <a:r>
              <a:rPr lang="en-US" sz="2800" dirty="0" smtClean="0">
                <a:solidFill>
                  <a:schemeClr val="accent2">
                    <a:lumMod val="75000"/>
                  </a:schemeClr>
                </a:solidFill>
                <a:effectLst/>
                <a:latin typeface="Didot" panose="02000503000000020003" pitchFamily="2" charset="-79"/>
                <a:cs typeface="Didot" panose="02000503000000020003" pitchFamily="2" charset="-79"/>
              </a:rPr>
              <a:t>S</a:t>
            </a:r>
            <a:r>
              <a:rPr lang="ro-RO" sz="2800" dirty="0" smtClean="0">
                <a:solidFill>
                  <a:schemeClr val="accent2">
                    <a:lumMod val="75000"/>
                  </a:schemeClr>
                </a:solidFill>
                <a:effectLst/>
                <a:latin typeface="Didot" panose="02000503000000020003" pitchFamily="2" charset="-79"/>
                <a:cs typeface="Didot" panose="02000503000000020003" pitchFamily="2" charset="-79"/>
              </a:rPr>
              <a:t>ALVEAZĂ VEȚI</a:t>
            </a:r>
            <a:r>
              <a:rPr lang="en-US" sz="2800" dirty="0" smtClean="0">
                <a:solidFill>
                  <a:schemeClr val="accent2">
                    <a:lumMod val="75000"/>
                  </a:schemeClr>
                </a:solidFill>
                <a:effectLst/>
                <a:latin typeface="Didot" panose="02000503000000020003" pitchFamily="2" charset="-79"/>
                <a:cs typeface="Didot" panose="02000503000000020003" pitchFamily="2" charset="-79"/>
              </a:rPr>
              <a:t>!</a:t>
            </a:r>
            <a:r>
              <a:rPr lang="en-US" sz="2800" dirty="0">
                <a:solidFill>
                  <a:schemeClr val="accent2">
                    <a:lumMod val="75000"/>
                  </a:schemeClr>
                </a:solidFill>
                <a:effectLst/>
                <a:latin typeface="Didot" panose="02000503000000020003" pitchFamily="2" charset="-79"/>
                <a:cs typeface="Didot" panose="02000503000000020003" pitchFamily="2" charset="-79"/>
              </a:rPr>
              <a:t/>
            </a:r>
            <a:br>
              <a:rPr lang="en-US" sz="2800" dirty="0">
                <a:solidFill>
                  <a:schemeClr val="accent2">
                    <a:lumMod val="75000"/>
                  </a:schemeClr>
                </a:solidFill>
                <a:effectLst/>
                <a:latin typeface="Didot" panose="02000503000000020003" pitchFamily="2" charset="-79"/>
                <a:cs typeface="Didot" panose="02000503000000020003" pitchFamily="2" charset="-79"/>
              </a:rPr>
            </a:br>
            <a:endParaRPr lang="en-US" sz="2800" dirty="0">
              <a:solidFill>
                <a:schemeClr val="accent2">
                  <a:lumMod val="75000"/>
                </a:schemeClr>
              </a:solidFill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pic>
        <p:nvPicPr>
          <p:cNvPr id="5" name="Picture 4" descr="A book lying on the grass&#10;&#10;Description automatically generated">
            <a:extLst>
              <a:ext uri="{FF2B5EF4-FFF2-40B4-BE49-F238E27FC236}">
                <a16:creationId xmlns:a16="http://schemas.microsoft.com/office/drawing/2014/main" xmlns="" id="{0C835028-0ED6-D382-4C7C-F9CDE9079FD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39940" b="7587"/>
          <a:stretch/>
        </p:blipFill>
        <p:spPr>
          <a:xfrm>
            <a:off x="20" y="10"/>
            <a:ext cx="12191980" cy="3710603"/>
          </a:xfrm>
          <a:custGeom>
            <a:avLst/>
            <a:gdLst/>
            <a:ahLst/>
            <a:cxnLst/>
            <a:rect l="l" t="t" r="r" b="b"/>
            <a:pathLst>
              <a:path w="12192000" h="3692092">
                <a:moveTo>
                  <a:pt x="0" y="0"/>
                </a:moveTo>
                <a:lnTo>
                  <a:pt x="12192000" y="0"/>
                </a:lnTo>
                <a:lnTo>
                  <a:pt x="12192000" y="3504824"/>
                </a:lnTo>
                <a:lnTo>
                  <a:pt x="12024691" y="3517794"/>
                </a:lnTo>
                <a:cubicBezTo>
                  <a:pt x="8077523" y="3783195"/>
                  <a:pt x="4094678" y="3026959"/>
                  <a:pt x="160485" y="3663863"/>
                </a:cubicBezTo>
                <a:lnTo>
                  <a:pt x="0" y="3692092"/>
                </a:lnTo>
                <a:close/>
              </a:path>
            </a:pathLst>
          </a:cu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7C7ECDD-E52D-2204-8F97-9E8D9209F2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49158" y="3931527"/>
            <a:ext cx="5812221" cy="2452687"/>
          </a:xfrm>
        </p:spPr>
        <p:txBody>
          <a:bodyPr anchor="ctr">
            <a:normAutofit/>
          </a:bodyPr>
          <a:lstStyle/>
          <a:p>
            <a:pPr algn="ctr">
              <a:buNone/>
            </a:pPr>
            <a:r>
              <a:rPr lang="ro-RO" sz="1800" b="1" dirty="0" smtClean="0">
                <a:solidFill>
                  <a:schemeClr val="accent2">
                    <a:lumMod val="75000"/>
                  </a:schemeClr>
                </a:solidFill>
                <a:latin typeface="Avenir Next" panose="020B0503020202020204" pitchFamily="34" charset="0"/>
                <a:cs typeface="Didot" panose="02000503000000020003" pitchFamily="2" charset="-79"/>
              </a:rPr>
              <a:t>D</a:t>
            </a:r>
            <a:r>
              <a:rPr lang="en-US" sz="1800" b="1" dirty="0" smtClean="0">
                <a:solidFill>
                  <a:schemeClr val="accent2">
                    <a:lumMod val="75000"/>
                  </a:schemeClr>
                </a:solidFill>
                <a:effectLst/>
                <a:latin typeface="Avenir Next" panose="020B0503020202020204" pitchFamily="34" charset="0"/>
                <a:cs typeface="Didot" panose="02000503000000020003" pitchFamily="2" charset="-79"/>
              </a:rPr>
              <a:t>e</a:t>
            </a:r>
            <a:r>
              <a:rPr lang="ro-RO" sz="1800" b="1" dirty="0" smtClean="0">
                <a:solidFill>
                  <a:schemeClr val="accent2">
                    <a:lumMod val="75000"/>
                  </a:schemeClr>
                </a:solidFill>
                <a:effectLst/>
                <a:latin typeface="Avenir Next" panose="020B0503020202020204" pitchFamily="34" charset="0"/>
                <a:cs typeface="Didot" panose="02000503000000020003" pitchFamily="2" charset="-79"/>
              </a:rPr>
              <a:t> memorat</a:t>
            </a:r>
            <a:r>
              <a:rPr lang="en-US" sz="1800" b="1" dirty="0" smtClean="0">
                <a:solidFill>
                  <a:schemeClr val="accent2">
                    <a:lumMod val="75000"/>
                  </a:schemeClr>
                </a:solidFill>
                <a:effectLst/>
                <a:latin typeface="Avenir Next" panose="020B0503020202020204" pitchFamily="34" charset="0"/>
                <a:cs typeface="Didot" panose="02000503000000020003" pitchFamily="2" charset="-79"/>
              </a:rPr>
              <a:t>: </a:t>
            </a:r>
            <a:r>
              <a:rPr lang="en-US" sz="1800" dirty="0" smtClean="0"/>
              <a:t>„Din </a:t>
            </a:r>
            <a:r>
              <a:rPr lang="en-US" sz="1800" dirty="0" err="1" smtClean="0"/>
              <a:t>pruncie</a:t>
            </a:r>
            <a:r>
              <a:rPr lang="en-US" sz="1800" dirty="0" smtClean="0"/>
              <a:t> </a:t>
            </a:r>
            <a:r>
              <a:rPr lang="en-US" sz="1800" dirty="0" err="1" smtClean="0"/>
              <a:t>cunoști</a:t>
            </a:r>
            <a:r>
              <a:rPr lang="en-US" sz="1800" dirty="0" smtClean="0"/>
              <a:t> </a:t>
            </a:r>
            <a:r>
              <a:rPr lang="en-US" sz="1800" dirty="0" err="1" smtClean="0"/>
              <a:t>Sfintele</a:t>
            </a:r>
            <a:r>
              <a:rPr lang="ro-RO" sz="1800" dirty="0" smtClean="0"/>
              <a:t> </a:t>
            </a:r>
            <a:r>
              <a:rPr lang="vi-VN" sz="1800" dirty="0" smtClean="0"/>
              <a:t>Scripturi, care pot să-ți dea înțelepciunea</a:t>
            </a:r>
            <a:r>
              <a:rPr lang="ro-RO" sz="1800" dirty="0" smtClean="0"/>
              <a:t> </a:t>
            </a:r>
            <a:r>
              <a:rPr lang="it-IT" sz="1800" dirty="0" smtClean="0"/>
              <a:t>care duce la </a:t>
            </a:r>
            <a:r>
              <a:rPr lang="ro-RO" sz="1800" dirty="0" smtClean="0"/>
              <a:t> m</a:t>
            </a:r>
            <a:r>
              <a:rPr lang="it-IT" sz="1800" dirty="0" smtClean="0"/>
              <a:t>ântuire prin credința în</a:t>
            </a:r>
            <a:r>
              <a:rPr lang="ro-RO" sz="1800" dirty="0" smtClean="0"/>
              <a:t> </a:t>
            </a:r>
            <a:r>
              <a:rPr lang="en-US" sz="1800" dirty="0" err="1" smtClean="0"/>
              <a:t>Hristos</a:t>
            </a:r>
            <a:r>
              <a:rPr lang="en-US" sz="1800" dirty="0" smtClean="0"/>
              <a:t> </a:t>
            </a:r>
            <a:r>
              <a:rPr lang="en-US" sz="1800" dirty="0" err="1" smtClean="0"/>
              <a:t>Isus</a:t>
            </a:r>
            <a:r>
              <a:rPr lang="en-US" sz="1800" dirty="0" smtClean="0"/>
              <a:t>” </a:t>
            </a:r>
            <a:endParaRPr lang="ro-RO" sz="1800" dirty="0" smtClean="0"/>
          </a:p>
          <a:p>
            <a:pPr algn="ctr">
              <a:buNone/>
            </a:pPr>
            <a:r>
              <a:rPr lang="en-US" sz="1800" dirty="0" smtClean="0"/>
              <a:t>(2 </a:t>
            </a:r>
            <a:r>
              <a:rPr lang="en-US" sz="1800" dirty="0" err="1" smtClean="0"/>
              <a:t>Timotei</a:t>
            </a:r>
            <a:r>
              <a:rPr lang="en-US" sz="1800" dirty="0" smtClean="0"/>
              <a:t> 3:15).</a:t>
            </a:r>
            <a:endParaRPr lang="en-US" sz="1800" dirty="0">
              <a:latin typeface="Avenir Next" panose="020B0503020202020204" pitchFamily="34" charset="0"/>
              <a:cs typeface="Didot" panose="020005030000000200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133339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D3C6D23-A91E-DEDF-CD53-A90A3C7EBC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1013" y="3752849"/>
            <a:ext cx="3290887" cy="2452687"/>
          </a:xfrm>
        </p:spPr>
        <p:txBody>
          <a:bodyPr anchor="ctr">
            <a:normAutofit/>
          </a:bodyPr>
          <a:lstStyle/>
          <a:p>
            <a:pPr algn="ctr"/>
            <a:r>
              <a:rPr lang="ro-RO" sz="3600" b="1" dirty="0" smtClean="0">
                <a:solidFill>
                  <a:schemeClr val="accent2">
                    <a:lumMod val="75000"/>
                  </a:schemeClr>
                </a:solidFill>
                <a:latin typeface="Didot" panose="02000503000000020003" pitchFamily="2" charset="-79"/>
                <a:cs typeface="Didot" panose="02000503000000020003" pitchFamily="2" charset="-79"/>
              </a:rPr>
              <a:t>SĂ </a:t>
            </a:r>
            <a:r>
              <a:rPr lang="en-US" sz="3600" b="1" dirty="0" smtClean="0">
                <a:solidFill>
                  <a:schemeClr val="accent2">
                    <a:lumMod val="75000"/>
                  </a:schemeClr>
                </a:solidFill>
                <a:effectLst/>
                <a:latin typeface="Didot" panose="02000503000000020003" pitchFamily="2" charset="-79"/>
                <a:cs typeface="Didot" panose="02000503000000020003" pitchFamily="2" charset="-79"/>
              </a:rPr>
              <a:t>N</a:t>
            </a:r>
            <a:r>
              <a:rPr lang="ro-RO" sz="3600" b="1" dirty="0" smtClean="0">
                <a:solidFill>
                  <a:schemeClr val="accent2">
                    <a:lumMod val="75000"/>
                  </a:schemeClr>
                </a:solidFill>
                <a:effectLst/>
                <a:latin typeface="Didot" panose="02000503000000020003" pitchFamily="2" charset="-79"/>
                <a:cs typeface="Didot" panose="02000503000000020003" pitchFamily="2" charset="-79"/>
              </a:rPr>
              <a:t>E</a:t>
            </a:r>
            <a:r>
              <a:rPr lang="en-US" sz="3600" b="1" dirty="0" smtClean="0">
                <a:solidFill>
                  <a:schemeClr val="accent2">
                    <a:lumMod val="75000"/>
                  </a:schemeClr>
                </a:solidFill>
                <a:effectLst/>
                <a:latin typeface="Didot" panose="02000503000000020003" pitchFamily="2" charset="-79"/>
                <a:cs typeface="Didot" panose="02000503000000020003" pitchFamily="2" charset="-79"/>
              </a:rPr>
              <a:t> G</a:t>
            </a:r>
            <a:r>
              <a:rPr lang="ro-RO" sz="3600" b="1" dirty="0" smtClean="0">
                <a:solidFill>
                  <a:schemeClr val="accent2">
                    <a:lumMod val="75000"/>
                  </a:schemeClr>
                </a:solidFill>
                <a:effectLst/>
                <a:latin typeface="Didot" panose="02000503000000020003" pitchFamily="2" charset="-79"/>
                <a:cs typeface="Didot" panose="02000503000000020003" pitchFamily="2" charset="-79"/>
              </a:rPr>
              <a:t>ÂNDIM ÎMPREUNĂ</a:t>
            </a:r>
            <a:r>
              <a:rPr lang="en-US" sz="3600" b="1" dirty="0" smtClean="0">
                <a:solidFill>
                  <a:schemeClr val="accent2">
                    <a:lumMod val="75000"/>
                  </a:schemeClr>
                </a:solidFill>
                <a:effectLst/>
                <a:latin typeface="Didot" panose="02000503000000020003" pitchFamily="2" charset="-79"/>
                <a:cs typeface="Didot" panose="02000503000000020003" pitchFamily="2" charset="-79"/>
              </a:rPr>
              <a:t>:</a:t>
            </a:r>
            <a:endParaRPr lang="en-US" sz="3600" b="1" dirty="0">
              <a:solidFill>
                <a:schemeClr val="accent2">
                  <a:lumMod val="75000"/>
                </a:schemeClr>
              </a:solidFill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pic>
        <p:nvPicPr>
          <p:cNvPr id="4" name="Picture 3" descr="A book lying on the grass&#10;&#10;Description automatically generated">
            <a:extLst>
              <a:ext uri="{FF2B5EF4-FFF2-40B4-BE49-F238E27FC236}">
                <a16:creationId xmlns:a16="http://schemas.microsoft.com/office/drawing/2014/main" xmlns="" id="{F326A66B-B414-4E64-EFDE-9B840489ECE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39940" b="7587"/>
          <a:stretch/>
        </p:blipFill>
        <p:spPr>
          <a:xfrm>
            <a:off x="20" y="10"/>
            <a:ext cx="12191980" cy="3710603"/>
          </a:xfrm>
          <a:custGeom>
            <a:avLst/>
            <a:gdLst/>
            <a:ahLst/>
            <a:cxnLst/>
            <a:rect l="l" t="t" r="r" b="b"/>
            <a:pathLst>
              <a:path w="12192000" h="3692092">
                <a:moveTo>
                  <a:pt x="0" y="0"/>
                </a:moveTo>
                <a:lnTo>
                  <a:pt x="12192000" y="0"/>
                </a:lnTo>
                <a:lnTo>
                  <a:pt x="12192000" y="3504824"/>
                </a:lnTo>
                <a:lnTo>
                  <a:pt x="12024691" y="3517794"/>
                </a:lnTo>
                <a:cubicBezTo>
                  <a:pt x="8077523" y="3783195"/>
                  <a:pt x="4094678" y="3026959"/>
                  <a:pt x="160485" y="3663863"/>
                </a:cubicBezTo>
                <a:lnTo>
                  <a:pt x="0" y="3692092"/>
                </a:lnTo>
                <a:close/>
              </a:path>
            </a:pathLst>
          </a:cu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EE48BD6-EFFD-4E3B-69CB-05654829E3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77395" y="3899995"/>
            <a:ext cx="7485413" cy="2452687"/>
          </a:xfrm>
        </p:spPr>
        <p:txBody>
          <a:bodyPr anchor="ctr">
            <a:normAutofit/>
          </a:bodyPr>
          <a:lstStyle/>
          <a:p>
            <a:pPr>
              <a:buNone/>
            </a:pPr>
            <a:r>
              <a:rPr lang="it-IT" sz="1800" dirty="0" smtClean="0"/>
              <a:t>1. Întreabă un adult cum i-a schimbat</a:t>
            </a:r>
            <a:r>
              <a:rPr lang="ro-RO" sz="1800" dirty="0" smtClean="0"/>
              <a:t> </a:t>
            </a:r>
            <a:r>
              <a:rPr lang="en-US" sz="1800" dirty="0" err="1" smtClean="0"/>
              <a:t>Biblia</a:t>
            </a:r>
            <a:r>
              <a:rPr lang="en-US" sz="1800" dirty="0" smtClean="0"/>
              <a:t> via</a:t>
            </a:r>
            <a:r>
              <a:rPr lang="ro-RO" sz="1800" dirty="0" smtClean="0"/>
              <a:t>ț</a:t>
            </a:r>
            <a:r>
              <a:rPr lang="en-US" sz="1800" dirty="0" smtClean="0"/>
              <a:t>a.</a:t>
            </a:r>
          </a:p>
          <a:p>
            <a:pPr>
              <a:buNone/>
            </a:pPr>
            <a:r>
              <a:rPr lang="vi-VN" sz="1800" dirty="0" smtClean="0"/>
              <a:t>2. Poți găsi în Biblie o profeție care s-a</a:t>
            </a:r>
            <a:r>
              <a:rPr lang="ro-RO" sz="1800" dirty="0" smtClean="0"/>
              <a:t> </a:t>
            </a:r>
            <a:r>
              <a:rPr lang="en-US" sz="1800" dirty="0" err="1" smtClean="0"/>
              <a:t>împlinit</a:t>
            </a:r>
            <a:r>
              <a:rPr lang="en-US" sz="1800" dirty="0" smtClean="0"/>
              <a:t> ulterior?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xmlns="" val="29166393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4165053-C5AB-1009-EE93-6F01FE1CCE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0285" y="910951"/>
            <a:ext cx="5291663" cy="1628775"/>
          </a:xfrm>
        </p:spPr>
        <p:txBody>
          <a:bodyPr anchor="b">
            <a:normAutofit/>
          </a:bodyPr>
          <a:lstStyle/>
          <a:p>
            <a:pPr algn="ctr"/>
            <a:r>
              <a:rPr lang="ro-RO" sz="3600" b="1" dirty="0" smtClean="0">
                <a:solidFill>
                  <a:schemeClr val="accent6">
                    <a:lumMod val="75000"/>
                  </a:schemeClr>
                </a:solidFill>
                <a:latin typeface="Didot" panose="02000503000000020003" pitchFamily="2" charset="-79"/>
                <a:cs typeface="Didot" panose="02000503000000020003" pitchFamily="2" charset="-79"/>
              </a:rPr>
              <a:t>MARȚI</a:t>
            </a:r>
            <a:r>
              <a:rPr lang="en-US" sz="2800" dirty="0">
                <a:effectLst/>
                <a:latin typeface="Helvetica" pitchFamily="2" charset="0"/>
              </a:rPr>
              <a:t/>
            </a:r>
            <a:br>
              <a:rPr lang="en-US" sz="2800" dirty="0">
                <a:effectLst/>
                <a:latin typeface="Helvetica" pitchFamily="2" charset="0"/>
              </a:rPr>
            </a:br>
            <a:r>
              <a:rPr lang="ro-RO" sz="2800" b="1" dirty="0" smtClean="0">
                <a:latin typeface="Helvetica" pitchFamily="2" charset="0"/>
              </a:rPr>
              <a:t>Cuvântul Lui Dumnezeu este Călăuza Mea</a:t>
            </a:r>
            <a:r>
              <a:rPr lang="en-US" sz="2800" dirty="0">
                <a:effectLst/>
                <a:latin typeface="Helvetica" pitchFamily="2" charset="0"/>
              </a:rPr>
              <a:t/>
            </a:r>
            <a:br>
              <a:rPr lang="en-US" sz="2800" dirty="0">
                <a:effectLst/>
                <a:latin typeface="Helvetica" pitchFamily="2" charset="0"/>
              </a:rPr>
            </a:br>
            <a:r>
              <a:rPr lang="ro-RO" sz="1800" dirty="0" smtClean="0">
                <a:solidFill>
                  <a:schemeClr val="accent6">
                    <a:lumMod val="75000"/>
                  </a:schemeClr>
                </a:solidFill>
                <a:latin typeface="Helvetica" pitchFamily="2" charset="0"/>
                <a:cs typeface="Didot" panose="02000503000000020003" pitchFamily="2" charset="-79"/>
              </a:rPr>
              <a:t>UN SISTEM DE NAVIGAȚIE ÎNCORPORAT</a:t>
            </a:r>
            <a:endParaRPr lang="en-US" sz="2800" dirty="0">
              <a:solidFill>
                <a:schemeClr val="accent6">
                  <a:lumMod val="75000"/>
                </a:schemeClr>
              </a:solidFill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pic>
        <p:nvPicPr>
          <p:cNvPr id="5" name="Picture 4" descr="A cartoon of a lantern in a grass field&#10;&#10;Description automatically generated">
            <a:extLst>
              <a:ext uri="{FF2B5EF4-FFF2-40B4-BE49-F238E27FC236}">
                <a16:creationId xmlns:a16="http://schemas.microsoft.com/office/drawing/2014/main" xmlns="" id="{F39A8995-7466-5FAC-D494-121E5B904EA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0868"/>
          <a:stretch/>
        </p:blipFill>
        <p:spPr>
          <a:xfrm>
            <a:off x="2" y="1587"/>
            <a:ext cx="6095999" cy="6856413"/>
          </a:xfrm>
          <a:custGeom>
            <a:avLst/>
            <a:gdLst/>
            <a:ahLst/>
            <a:cxnLst/>
            <a:rect l="l" t="t" r="r" b="b"/>
            <a:pathLst>
              <a:path w="6649908" h="6856413">
                <a:moveTo>
                  <a:pt x="0" y="0"/>
                </a:moveTo>
                <a:lnTo>
                  <a:pt x="6559859" y="0"/>
                </a:lnTo>
                <a:lnTo>
                  <a:pt x="6572145" y="79394"/>
                </a:lnTo>
                <a:cubicBezTo>
                  <a:pt x="6857782" y="2230562"/>
                  <a:pt x="6243159" y="4473353"/>
                  <a:pt x="6528796" y="6624522"/>
                </a:cubicBezTo>
                <a:lnTo>
                  <a:pt x="6564680" y="6856413"/>
                </a:lnTo>
                <a:lnTo>
                  <a:pt x="0" y="6856413"/>
                </a:lnTo>
                <a:close/>
              </a:path>
            </a:pathLst>
          </a:cu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1819F40-85C4-45EE-D0CC-4E68A65AD9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58456" y="3111061"/>
            <a:ext cx="5319108" cy="1627627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o-RO" sz="2200" b="1" dirty="0" smtClean="0">
                <a:solidFill>
                  <a:schemeClr val="accent6">
                    <a:lumMod val="75000"/>
                  </a:schemeClr>
                </a:solidFill>
                <a:latin typeface="Avenir Next" panose="020B0503020202020204" pitchFamily="34" charset="0"/>
              </a:rPr>
              <a:t>D</a:t>
            </a:r>
            <a:r>
              <a:rPr lang="en-US" sz="2200" b="1" dirty="0" smtClean="0">
                <a:solidFill>
                  <a:schemeClr val="accent6">
                    <a:lumMod val="75000"/>
                  </a:schemeClr>
                </a:solidFill>
                <a:effectLst/>
                <a:latin typeface="Avenir Next" panose="020B0503020202020204" pitchFamily="34" charset="0"/>
              </a:rPr>
              <a:t>e</a:t>
            </a:r>
            <a:r>
              <a:rPr lang="ro-RO" sz="2200" b="1" dirty="0" smtClean="0">
                <a:solidFill>
                  <a:schemeClr val="accent6">
                    <a:lumMod val="75000"/>
                  </a:schemeClr>
                </a:solidFill>
                <a:effectLst/>
                <a:latin typeface="Avenir Next" panose="020B0503020202020204" pitchFamily="34" charset="0"/>
              </a:rPr>
              <a:t> memorat</a:t>
            </a:r>
            <a:r>
              <a:rPr lang="en-US" sz="2200" b="1" dirty="0" smtClean="0">
                <a:solidFill>
                  <a:schemeClr val="accent6">
                    <a:lumMod val="75000"/>
                  </a:schemeClr>
                </a:solidFill>
                <a:effectLst/>
                <a:latin typeface="Avenir Next" panose="020B0503020202020204" pitchFamily="34" charset="0"/>
              </a:rPr>
              <a:t>: </a:t>
            </a:r>
            <a:r>
              <a:rPr lang="vi-VN" sz="2400" dirty="0" smtClean="0"/>
              <a:t>„Cuvântul Tău este</a:t>
            </a:r>
            <a:r>
              <a:rPr lang="ro-RO" sz="2400" dirty="0" smtClean="0"/>
              <a:t> </a:t>
            </a:r>
            <a:r>
              <a:rPr lang="pt-BR" sz="2400" dirty="0" smtClean="0"/>
              <a:t>o candelă pentru picioarele mele</a:t>
            </a:r>
            <a:r>
              <a:rPr lang="ro-RO" sz="2400" dirty="0" smtClean="0"/>
              <a:t> </a:t>
            </a:r>
            <a:r>
              <a:rPr lang="it-IT" sz="2400" dirty="0" smtClean="0"/>
              <a:t>și o lumină pe cărarea mea”</a:t>
            </a:r>
            <a:r>
              <a:rPr lang="en-US" sz="2400" dirty="0" smtClean="0"/>
              <a:t>(</a:t>
            </a:r>
            <a:r>
              <a:rPr lang="en-US" sz="2400" dirty="0" err="1" smtClean="0"/>
              <a:t>Psalmii</a:t>
            </a:r>
            <a:r>
              <a:rPr lang="en-US" sz="2400" dirty="0" smtClean="0"/>
              <a:t> 119:105).</a:t>
            </a:r>
            <a:endParaRPr lang="en-US" sz="2200" dirty="0">
              <a:latin typeface="Avenir Next" panose="020B05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255573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xmlns="" id="{327D73B4-9F5C-4A64-A179-51B9500CB8B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B7D56D8C-709C-8EED-5DD9-8E54C9E3AB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00665" y="1157149"/>
            <a:ext cx="4195674" cy="2052522"/>
          </a:xfrm>
        </p:spPr>
        <p:txBody>
          <a:bodyPr anchor="b">
            <a:normAutofit/>
          </a:bodyPr>
          <a:lstStyle/>
          <a:p>
            <a:pPr algn="ctr"/>
            <a:r>
              <a:rPr lang="ro-RO" sz="4000" b="1" dirty="0" smtClean="0">
                <a:solidFill>
                  <a:schemeClr val="accent6">
                    <a:lumMod val="75000"/>
                  </a:schemeClr>
                </a:solidFill>
                <a:latin typeface="Didot" panose="02000503000000020003" pitchFamily="2" charset="-79"/>
                <a:cs typeface="Didot" panose="02000503000000020003" pitchFamily="2" charset="-79"/>
              </a:rPr>
              <a:t>SĂ </a:t>
            </a:r>
            <a:r>
              <a:rPr lang="en-US" sz="4000" b="1" dirty="0" smtClean="0">
                <a:solidFill>
                  <a:schemeClr val="accent6">
                    <a:lumMod val="75000"/>
                  </a:schemeClr>
                </a:solidFill>
                <a:effectLst/>
                <a:latin typeface="Didot" panose="02000503000000020003" pitchFamily="2" charset="-79"/>
                <a:cs typeface="Didot" panose="02000503000000020003" pitchFamily="2" charset="-79"/>
              </a:rPr>
              <a:t>N</a:t>
            </a:r>
            <a:r>
              <a:rPr lang="ro-RO" sz="4000" b="1" dirty="0" smtClean="0">
                <a:solidFill>
                  <a:schemeClr val="accent6">
                    <a:lumMod val="75000"/>
                  </a:schemeClr>
                </a:solidFill>
                <a:effectLst/>
                <a:latin typeface="Didot" panose="02000503000000020003" pitchFamily="2" charset="-79"/>
                <a:cs typeface="Didot" panose="02000503000000020003" pitchFamily="2" charset="-79"/>
              </a:rPr>
              <a:t>E</a:t>
            </a:r>
            <a:r>
              <a:rPr lang="en-US" sz="4000" b="1" dirty="0" smtClean="0">
                <a:solidFill>
                  <a:schemeClr val="accent6">
                    <a:lumMod val="75000"/>
                  </a:schemeClr>
                </a:solidFill>
                <a:effectLst/>
                <a:latin typeface="Didot" panose="02000503000000020003" pitchFamily="2" charset="-79"/>
                <a:cs typeface="Didot" panose="02000503000000020003" pitchFamily="2" charset="-79"/>
              </a:rPr>
              <a:t> G</a:t>
            </a:r>
            <a:r>
              <a:rPr lang="ro-RO" sz="4000" b="1" dirty="0" smtClean="0">
                <a:solidFill>
                  <a:schemeClr val="accent6">
                    <a:lumMod val="75000"/>
                  </a:schemeClr>
                </a:solidFill>
                <a:effectLst/>
                <a:latin typeface="Didot" panose="02000503000000020003" pitchFamily="2" charset="-79"/>
                <a:cs typeface="Didot" panose="02000503000000020003" pitchFamily="2" charset="-79"/>
              </a:rPr>
              <a:t>ÂNDIM ÎMPREUNĂ</a:t>
            </a:r>
            <a:r>
              <a:rPr lang="en-US" sz="4000" b="1" dirty="0" smtClean="0">
                <a:solidFill>
                  <a:schemeClr val="accent6">
                    <a:lumMod val="75000"/>
                  </a:schemeClr>
                </a:solidFill>
                <a:effectLst/>
                <a:latin typeface="Didot" panose="02000503000000020003" pitchFamily="2" charset="-79"/>
                <a:cs typeface="Didot" panose="02000503000000020003" pitchFamily="2" charset="-79"/>
              </a:rPr>
              <a:t>:</a:t>
            </a:r>
            <a:r>
              <a:rPr lang="en-US" sz="4000" b="1" dirty="0">
                <a:solidFill>
                  <a:schemeClr val="accent6">
                    <a:lumMod val="75000"/>
                  </a:schemeClr>
                </a:solidFill>
                <a:effectLst/>
                <a:latin typeface="Didot" panose="02000503000000020003" pitchFamily="2" charset="-79"/>
                <a:cs typeface="Didot" panose="02000503000000020003" pitchFamily="2" charset="-79"/>
              </a:rPr>
              <a:t/>
            </a:r>
            <a:br>
              <a:rPr lang="en-US" sz="4000" b="1" dirty="0">
                <a:solidFill>
                  <a:schemeClr val="accent6">
                    <a:lumMod val="75000"/>
                  </a:schemeClr>
                </a:solidFill>
                <a:effectLst/>
                <a:latin typeface="Didot" panose="02000503000000020003" pitchFamily="2" charset="-79"/>
                <a:cs typeface="Didot" panose="02000503000000020003" pitchFamily="2" charset="-79"/>
              </a:rPr>
            </a:br>
            <a:endParaRPr lang="en-US" sz="4000" b="1" dirty="0">
              <a:solidFill>
                <a:schemeClr val="accent6">
                  <a:lumMod val="75000"/>
                </a:schemeClr>
              </a:solidFill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xmlns="" id="{C1F06963-6374-4B48-844F-071A9BAAAE0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22965" y="554152"/>
            <a:ext cx="5742189" cy="5742189"/>
          </a:xfrm>
          <a:prstGeom prst="ellipse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cartoon of a lantern in a grass field&#10;&#10;Description automatically generated">
            <a:extLst>
              <a:ext uri="{FF2B5EF4-FFF2-40B4-BE49-F238E27FC236}">
                <a16:creationId xmlns:a16="http://schemas.microsoft.com/office/drawing/2014/main" xmlns="" id="{D4FDE8E2-57A9-8442-AA2B-1241BB3C59E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50" r="-3" b="-3"/>
          <a:stretch/>
        </p:blipFill>
        <p:spPr>
          <a:xfrm>
            <a:off x="505418" y="554151"/>
            <a:ext cx="5742189" cy="5742189"/>
          </a:xfrm>
          <a:custGeom>
            <a:avLst/>
            <a:gdLst/>
            <a:ahLst/>
            <a:cxnLst/>
            <a:rect l="l" t="t" r="r" b="b"/>
            <a:pathLst>
              <a:path w="1838528" h="1838528">
                <a:moveTo>
                  <a:pt x="919264" y="0"/>
                </a:moveTo>
                <a:cubicBezTo>
                  <a:pt x="1426959" y="0"/>
                  <a:pt x="1838528" y="411569"/>
                  <a:pt x="1838528" y="919264"/>
                </a:cubicBezTo>
                <a:cubicBezTo>
                  <a:pt x="1838528" y="1426959"/>
                  <a:pt x="1426959" y="1838528"/>
                  <a:pt x="919264" y="1838528"/>
                </a:cubicBezTo>
                <a:cubicBezTo>
                  <a:pt x="411569" y="1838528"/>
                  <a:pt x="0" y="1426959"/>
                  <a:pt x="0" y="919264"/>
                </a:cubicBezTo>
                <a:cubicBezTo>
                  <a:pt x="0" y="411569"/>
                  <a:pt x="411569" y="0"/>
                  <a:pt x="919264" y="0"/>
                </a:cubicBezTo>
                <a:close/>
              </a:path>
            </a:pathLst>
          </a:custGeom>
        </p:spPr>
      </p:pic>
      <p:sp>
        <p:nvSpPr>
          <p:cNvPr id="13" name="!!plus graphic">
            <a:extLst>
              <a:ext uri="{FF2B5EF4-FFF2-40B4-BE49-F238E27FC236}">
                <a16:creationId xmlns:a16="http://schemas.microsoft.com/office/drawing/2014/main" xmlns="" id="{6CB927A4-E432-4310-9CD5-E89FF506317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004956" y="703679"/>
            <a:ext cx="171515" cy="171515"/>
          </a:xfrm>
          <a:custGeom>
            <a:avLst/>
            <a:gdLst>
              <a:gd name="connsiteX0" fmla="*/ 159874 w 171515"/>
              <a:gd name="connsiteY0" fmla="*/ 74116 h 171515"/>
              <a:gd name="connsiteX1" fmla="*/ 97399 w 171515"/>
              <a:gd name="connsiteY1" fmla="*/ 74116 h 171515"/>
              <a:gd name="connsiteX2" fmla="*/ 97399 w 171515"/>
              <a:gd name="connsiteY2" fmla="*/ 11641 h 171515"/>
              <a:gd name="connsiteX3" fmla="*/ 85758 w 171515"/>
              <a:gd name="connsiteY3" fmla="*/ 0 h 171515"/>
              <a:gd name="connsiteX4" fmla="*/ 74116 w 171515"/>
              <a:gd name="connsiteY4" fmla="*/ 11641 h 171515"/>
              <a:gd name="connsiteX5" fmla="*/ 74116 w 171515"/>
              <a:gd name="connsiteY5" fmla="*/ 74116 h 171515"/>
              <a:gd name="connsiteX6" fmla="*/ 11641 w 171515"/>
              <a:gd name="connsiteY6" fmla="*/ 74116 h 171515"/>
              <a:gd name="connsiteX7" fmla="*/ 0 w 171515"/>
              <a:gd name="connsiteY7" fmla="*/ 85758 h 171515"/>
              <a:gd name="connsiteX8" fmla="*/ 11641 w 171515"/>
              <a:gd name="connsiteY8" fmla="*/ 97399 h 171515"/>
              <a:gd name="connsiteX9" fmla="*/ 74116 w 171515"/>
              <a:gd name="connsiteY9" fmla="*/ 97399 h 171515"/>
              <a:gd name="connsiteX10" fmla="*/ 74116 w 171515"/>
              <a:gd name="connsiteY10" fmla="*/ 159874 h 171515"/>
              <a:gd name="connsiteX11" fmla="*/ 85758 w 171515"/>
              <a:gd name="connsiteY11" fmla="*/ 171515 h 171515"/>
              <a:gd name="connsiteX12" fmla="*/ 97399 w 171515"/>
              <a:gd name="connsiteY12" fmla="*/ 159874 h 171515"/>
              <a:gd name="connsiteX13" fmla="*/ 97399 w 171515"/>
              <a:gd name="connsiteY13" fmla="*/ 97399 h 171515"/>
              <a:gd name="connsiteX14" fmla="*/ 159874 w 171515"/>
              <a:gd name="connsiteY14" fmla="*/ 97399 h 171515"/>
              <a:gd name="connsiteX15" fmla="*/ 171515 w 171515"/>
              <a:gd name="connsiteY15" fmla="*/ 85758 h 171515"/>
              <a:gd name="connsiteX16" fmla="*/ 159874 w 171515"/>
              <a:gd name="connsiteY16" fmla="*/ 74116 h 1715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71515" h="171515">
                <a:moveTo>
                  <a:pt x="159874" y="74116"/>
                </a:moveTo>
                <a:lnTo>
                  <a:pt x="97399" y="74116"/>
                </a:lnTo>
                <a:lnTo>
                  <a:pt x="97399" y="11641"/>
                </a:lnTo>
                <a:cubicBezTo>
                  <a:pt x="97399" y="5212"/>
                  <a:pt x="92187" y="0"/>
                  <a:pt x="85758" y="0"/>
                </a:cubicBezTo>
                <a:cubicBezTo>
                  <a:pt x="79328" y="0"/>
                  <a:pt x="74116" y="5212"/>
                  <a:pt x="74116" y="11641"/>
                </a:cubicBezTo>
                <a:lnTo>
                  <a:pt x="74116" y="74116"/>
                </a:lnTo>
                <a:lnTo>
                  <a:pt x="11641" y="74116"/>
                </a:lnTo>
                <a:cubicBezTo>
                  <a:pt x="5212" y="74116"/>
                  <a:pt x="0" y="79328"/>
                  <a:pt x="0" y="85758"/>
                </a:cubicBezTo>
                <a:cubicBezTo>
                  <a:pt x="0" y="92187"/>
                  <a:pt x="5212" y="97399"/>
                  <a:pt x="11641" y="97399"/>
                </a:cubicBezTo>
                <a:lnTo>
                  <a:pt x="74116" y="97399"/>
                </a:lnTo>
                <a:lnTo>
                  <a:pt x="74116" y="159874"/>
                </a:lnTo>
                <a:cubicBezTo>
                  <a:pt x="74116" y="166303"/>
                  <a:pt x="79328" y="171515"/>
                  <a:pt x="85758" y="171515"/>
                </a:cubicBezTo>
                <a:cubicBezTo>
                  <a:pt x="92187" y="171515"/>
                  <a:pt x="97399" y="166303"/>
                  <a:pt x="97399" y="159874"/>
                </a:cubicBezTo>
                <a:lnTo>
                  <a:pt x="97399" y="97399"/>
                </a:lnTo>
                <a:lnTo>
                  <a:pt x="159874" y="97399"/>
                </a:lnTo>
                <a:cubicBezTo>
                  <a:pt x="166303" y="97399"/>
                  <a:pt x="171515" y="92187"/>
                  <a:pt x="171515" y="85758"/>
                </a:cubicBezTo>
                <a:cubicBezTo>
                  <a:pt x="171515" y="79328"/>
                  <a:pt x="166303" y="74116"/>
                  <a:pt x="159874" y="74116"/>
                </a:cubicBezTo>
                <a:close/>
              </a:path>
            </a:pathLst>
          </a:custGeom>
          <a:solidFill>
            <a:schemeClr val="accent1"/>
          </a:solidFill>
          <a:ln w="77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5" name="!!circle graphic">
            <a:extLst>
              <a:ext uri="{FF2B5EF4-FFF2-40B4-BE49-F238E27FC236}">
                <a16:creationId xmlns:a16="http://schemas.microsoft.com/office/drawing/2014/main" xmlns="" id="{1453BF6C-B012-48B7-B4E8-6D7AC7C27D0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22753" y="1562696"/>
            <a:ext cx="157545" cy="157545"/>
          </a:xfrm>
          <a:custGeom>
            <a:avLst/>
            <a:gdLst>
              <a:gd name="connsiteX0" fmla="*/ 78773 w 157545"/>
              <a:gd name="connsiteY0" fmla="*/ 23283 h 157545"/>
              <a:gd name="connsiteX1" fmla="*/ 134262 w 157545"/>
              <a:gd name="connsiteY1" fmla="*/ 78773 h 157545"/>
              <a:gd name="connsiteX2" fmla="*/ 78773 w 157545"/>
              <a:gd name="connsiteY2" fmla="*/ 134262 h 157545"/>
              <a:gd name="connsiteX3" fmla="*/ 23283 w 157545"/>
              <a:gd name="connsiteY3" fmla="*/ 78773 h 157545"/>
              <a:gd name="connsiteX4" fmla="*/ 78773 w 157545"/>
              <a:gd name="connsiteY4" fmla="*/ 23283 h 157545"/>
              <a:gd name="connsiteX5" fmla="*/ 78773 w 157545"/>
              <a:gd name="connsiteY5" fmla="*/ 0 h 157545"/>
              <a:gd name="connsiteX6" fmla="*/ 0 w 157545"/>
              <a:gd name="connsiteY6" fmla="*/ 78773 h 157545"/>
              <a:gd name="connsiteX7" fmla="*/ 78773 w 157545"/>
              <a:gd name="connsiteY7" fmla="*/ 157545 h 157545"/>
              <a:gd name="connsiteX8" fmla="*/ 157545 w 157545"/>
              <a:gd name="connsiteY8" fmla="*/ 78773 h 157545"/>
              <a:gd name="connsiteX9" fmla="*/ 78773 w 157545"/>
              <a:gd name="connsiteY9" fmla="*/ 0 h 1575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7545" h="157545">
                <a:moveTo>
                  <a:pt x="78773" y="23283"/>
                </a:moveTo>
                <a:cubicBezTo>
                  <a:pt x="109419" y="23283"/>
                  <a:pt x="134262" y="48126"/>
                  <a:pt x="134262" y="78773"/>
                </a:cubicBezTo>
                <a:cubicBezTo>
                  <a:pt x="134262" y="109419"/>
                  <a:pt x="109419" y="134262"/>
                  <a:pt x="78773" y="134262"/>
                </a:cubicBezTo>
                <a:cubicBezTo>
                  <a:pt x="48126" y="134262"/>
                  <a:pt x="23283" y="109419"/>
                  <a:pt x="23283" y="78773"/>
                </a:cubicBezTo>
                <a:cubicBezTo>
                  <a:pt x="23312" y="48139"/>
                  <a:pt x="48139" y="23312"/>
                  <a:pt x="78773" y="23283"/>
                </a:cubicBezTo>
                <a:moveTo>
                  <a:pt x="78773" y="0"/>
                </a:moveTo>
                <a:cubicBezTo>
                  <a:pt x="35268" y="0"/>
                  <a:pt x="0" y="35268"/>
                  <a:pt x="0" y="78773"/>
                </a:cubicBezTo>
                <a:cubicBezTo>
                  <a:pt x="0" y="122277"/>
                  <a:pt x="35268" y="157545"/>
                  <a:pt x="78773" y="157545"/>
                </a:cubicBezTo>
                <a:cubicBezTo>
                  <a:pt x="122277" y="157545"/>
                  <a:pt x="157545" y="122277"/>
                  <a:pt x="157545" y="78773"/>
                </a:cubicBezTo>
                <a:cubicBezTo>
                  <a:pt x="157545" y="35268"/>
                  <a:pt x="122277" y="0"/>
                  <a:pt x="78773" y="0"/>
                </a:cubicBezTo>
                <a:close/>
              </a:path>
            </a:pathLst>
          </a:custGeom>
          <a:solidFill>
            <a:schemeClr val="accent1"/>
          </a:solidFill>
          <a:ln w="75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631F78A-4E17-C300-D10C-800ADBE21F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00665" y="3063769"/>
            <a:ext cx="4195673" cy="2913872"/>
          </a:xfrm>
        </p:spPr>
        <p:txBody>
          <a:bodyPr anchor="t">
            <a:normAutofit/>
          </a:bodyPr>
          <a:lstStyle/>
          <a:p>
            <a:pPr>
              <a:buNone/>
            </a:pPr>
            <a:r>
              <a:rPr lang="pt-BR" sz="2000" dirty="0" smtClean="0"/>
              <a:t>1. Cum se aseamănă ecolocația cu petrecerea</a:t>
            </a:r>
            <a:r>
              <a:rPr lang="ro-RO" sz="2000" dirty="0" smtClean="0"/>
              <a:t> </a:t>
            </a:r>
            <a:r>
              <a:rPr lang="fr-FR" sz="2000" dirty="0" err="1" smtClean="0"/>
              <a:t>timpului</a:t>
            </a:r>
            <a:r>
              <a:rPr lang="fr-FR" sz="2000" dirty="0" smtClean="0"/>
              <a:t> </a:t>
            </a:r>
            <a:r>
              <a:rPr lang="fr-FR" sz="2000" dirty="0" err="1" smtClean="0"/>
              <a:t>cu</a:t>
            </a:r>
            <a:r>
              <a:rPr lang="fr-FR" sz="2000" dirty="0" smtClean="0"/>
              <a:t> </a:t>
            </a:r>
            <a:r>
              <a:rPr lang="fr-FR" sz="2000" dirty="0" err="1" smtClean="0"/>
              <a:t>Isus</a:t>
            </a:r>
            <a:r>
              <a:rPr lang="fr-FR" sz="2000" dirty="0" smtClean="0"/>
              <a:t> </a:t>
            </a:r>
            <a:r>
              <a:rPr lang="fr-FR" sz="2000" dirty="0" err="1" smtClean="0"/>
              <a:t>în</a:t>
            </a:r>
            <a:r>
              <a:rPr lang="fr-FR" sz="2000" dirty="0" smtClean="0"/>
              <a:t> </a:t>
            </a:r>
            <a:r>
              <a:rPr lang="fr-FR" sz="2000" dirty="0" err="1" smtClean="0"/>
              <a:t>Cuvântul</a:t>
            </a:r>
            <a:r>
              <a:rPr lang="ro-RO" sz="2000" dirty="0" smtClean="0"/>
              <a:t> </a:t>
            </a:r>
            <a:r>
              <a:rPr lang="vi-VN" sz="2000" dirty="0" smtClean="0"/>
              <a:t>Său în fiecare zi?</a:t>
            </a:r>
          </a:p>
          <a:p>
            <a:pPr>
              <a:buNone/>
            </a:pPr>
            <a:r>
              <a:rPr lang="vi-VN" sz="2000" dirty="0" smtClean="0"/>
              <a:t>2. Este în regulă să sărim peste timpul</a:t>
            </a:r>
            <a:r>
              <a:rPr lang="ro-RO" sz="2000" dirty="0" smtClean="0"/>
              <a:t> </a:t>
            </a:r>
            <a:r>
              <a:rPr lang="fr-FR" sz="2000" dirty="0" err="1" smtClean="0"/>
              <a:t>nostru</a:t>
            </a:r>
            <a:r>
              <a:rPr lang="fr-FR" sz="2000" dirty="0" smtClean="0"/>
              <a:t> </a:t>
            </a:r>
            <a:r>
              <a:rPr lang="fr-FR" sz="2000" dirty="0" err="1" smtClean="0"/>
              <a:t>zilnic</a:t>
            </a:r>
            <a:r>
              <a:rPr lang="fr-FR" sz="2000" dirty="0" smtClean="0"/>
              <a:t> </a:t>
            </a:r>
            <a:r>
              <a:rPr lang="fr-FR" sz="2000" dirty="0" err="1" smtClean="0"/>
              <a:t>cu</a:t>
            </a:r>
            <a:r>
              <a:rPr lang="fr-FR" sz="2000" dirty="0" smtClean="0"/>
              <a:t> </a:t>
            </a:r>
            <a:r>
              <a:rPr lang="fr-FR" sz="2000" dirty="0" err="1" smtClean="0"/>
              <a:t>Dumnezeu</a:t>
            </a:r>
            <a:r>
              <a:rPr lang="fr-FR" sz="2000" dirty="0" smtClean="0"/>
              <a:t>? De ce nu?</a:t>
            </a:r>
            <a:endParaRPr lang="en-US" sz="2000" dirty="0">
              <a:solidFill>
                <a:schemeClr val="tx1">
                  <a:alpha val="80000"/>
                </a:schemeClr>
              </a:solidFill>
              <a:latin typeface="Avenir Next" panose="020B0503020202020204" pitchFamily="34" charset="0"/>
            </a:endParaRPr>
          </a:p>
        </p:txBody>
      </p:sp>
      <p:sp>
        <p:nvSpPr>
          <p:cNvPr id="17" name="!!dot graphic">
            <a:extLst>
              <a:ext uri="{FF2B5EF4-FFF2-40B4-BE49-F238E27FC236}">
                <a16:creationId xmlns:a16="http://schemas.microsoft.com/office/drawing/2014/main" xmlns="" id="{E3020543-B24B-4EC4-8FFC-8DD88EEA91A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5454149" y="5775082"/>
            <a:ext cx="112426" cy="112426"/>
          </a:xfrm>
          <a:custGeom>
            <a:avLst/>
            <a:gdLst>
              <a:gd name="connsiteX0" fmla="*/ 112426 w 112426"/>
              <a:gd name="connsiteY0" fmla="*/ 56213 h 112426"/>
              <a:gd name="connsiteX1" fmla="*/ 56213 w 112426"/>
              <a:gd name="connsiteY1" fmla="*/ 112426 h 112426"/>
              <a:gd name="connsiteX2" fmla="*/ 0 w 112426"/>
              <a:gd name="connsiteY2" fmla="*/ 56213 h 112426"/>
              <a:gd name="connsiteX3" fmla="*/ 56213 w 112426"/>
              <a:gd name="connsiteY3" fmla="*/ 0 h 112426"/>
              <a:gd name="connsiteX4" fmla="*/ 112426 w 112426"/>
              <a:gd name="connsiteY4" fmla="*/ 56213 h 112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2426" h="112426">
                <a:moveTo>
                  <a:pt x="112426" y="56213"/>
                </a:moveTo>
                <a:cubicBezTo>
                  <a:pt x="112426" y="87259"/>
                  <a:pt x="87259" y="112426"/>
                  <a:pt x="56213" y="112426"/>
                </a:cubicBezTo>
                <a:cubicBezTo>
                  <a:pt x="25167" y="112426"/>
                  <a:pt x="0" y="87259"/>
                  <a:pt x="0" y="56213"/>
                </a:cubicBezTo>
                <a:cubicBezTo>
                  <a:pt x="0" y="25167"/>
                  <a:pt x="25167" y="0"/>
                  <a:pt x="56213" y="0"/>
                </a:cubicBezTo>
                <a:cubicBezTo>
                  <a:pt x="87259" y="0"/>
                  <a:pt x="112426" y="25167"/>
                  <a:pt x="112426" y="56213"/>
                </a:cubicBezTo>
                <a:close/>
              </a:path>
            </a:pathLst>
          </a:custGeom>
          <a:solidFill>
            <a:schemeClr val="accent1"/>
          </a:solidFill>
          <a:ln w="51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cxnSp>
        <p:nvCxnSpPr>
          <p:cNvPr id="19" name="!!Straight Connector">
            <a:extLst>
              <a:ext uri="{FF2B5EF4-FFF2-40B4-BE49-F238E27FC236}">
                <a16:creationId xmlns:a16="http://schemas.microsoft.com/office/drawing/2014/main" xmlns="" id="{C49DA8F6-BCC1-4447-B54C-57856834B94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11586162" y="3619272"/>
            <a:ext cx="0" cy="3238728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3495582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xmlns="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xmlns="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295</TotalTime>
  <Words>4555</Words>
  <Application>Microsoft Office PowerPoint</Application>
  <PresentationFormat>Particularizare</PresentationFormat>
  <Paragraphs>299</Paragraphs>
  <Slides>18</Slides>
  <Notes>17</Notes>
  <HiddenSlides>0</HiddenSlides>
  <MMClips>0</MMClips>
  <ScaleCrop>false</ScaleCrop>
  <HeadingPairs>
    <vt:vector size="4" baseType="variant">
      <vt:variant>
        <vt:lpstr>Temă</vt:lpstr>
      </vt:variant>
      <vt:variant>
        <vt:i4>1</vt:i4>
      </vt:variant>
      <vt:variant>
        <vt:lpstr>Titluri diapozitive</vt:lpstr>
      </vt:variant>
      <vt:variant>
        <vt:i4>18</vt:i4>
      </vt:variant>
    </vt:vector>
  </HeadingPairs>
  <TitlesOfParts>
    <vt:vector size="19" baseType="lpstr">
      <vt:lpstr>Office Theme</vt:lpstr>
      <vt:lpstr>BIBLIA ESTE  CUVÂNTUL LUI DUMNEZEU  PENTRU MINE </vt:lpstr>
      <vt:lpstr>PRIMUL SABAT  Totul despre Cuvântul  lui Dumnezeu CEA MAI IMPORTANTĂ CARTE DIN LUME </vt:lpstr>
      <vt:lpstr>SĂ NE GÂNDIM ÎMPREUNĂ: </vt:lpstr>
      <vt:lpstr>DUMINICĂ Cuvântul Lui Dumnezeu Îmi dă Speranță BINECUVÂNTAREA VINE ÎN CUTII </vt:lpstr>
      <vt:lpstr>SĂ NE GÂNDIM ÎMPREUNĂ: </vt:lpstr>
      <vt:lpstr>LUNI Cuvântul lui Dumnezeu este diferit de alte cărți   SALVEAZĂ VEȚI! </vt:lpstr>
      <vt:lpstr>SĂ NE GÂNDIM ÎMPREUNĂ:</vt:lpstr>
      <vt:lpstr>MARȚI Cuvântul Lui Dumnezeu este Călăuza Mea UN SISTEM DE NAVIGAȚIE ÎNCORPORAT</vt:lpstr>
      <vt:lpstr>SĂ NE GÂNDIM ÎMPREUNĂ: </vt:lpstr>
      <vt:lpstr>MIERCURI Cuvântul Lui Dumnezeu Mă Ajută să Cresc PLANTEAZĂ SEMINȚELE ADEVĂRULUI </vt:lpstr>
      <vt:lpstr>SĂ NE GÂNDIM ÎMPREUNĂ: </vt:lpstr>
      <vt:lpstr>JOI Cuvântul lui Dumnezeu îmi oferă o imagine a lui Isus  ÎMI ARATĂ CUM SĂ TRĂIESC CA EL </vt:lpstr>
      <vt:lpstr>SĂ NE GÂNDIM ÎMPREUNĂ: </vt:lpstr>
      <vt:lpstr>VINERI Cuvântul lui Dumnezeu îmi dă Pace GĂSIND FERICIRE ȘI ALINARE ÎN BIBLIE </vt:lpstr>
      <vt:lpstr>SĂ NE GÂNDIM ÎMPREUNĂ: </vt:lpstr>
      <vt:lpstr>AL DOILEA  SABAT Cuvântul lui Dumnezeu îmi oferă ceva de împărtășit altora CEVA  INCREDIBIL ÎN INSULA  ROYALE </vt:lpstr>
      <vt:lpstr>SĂ NE GÂNDIM ÎMPREUNĂ: </vt:lpstr>
      <vt:lpstr>Diapozitivul 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BIBLIA ESTE  CUVÂNTUL LUI DUMNEZEU  PENTRU MINE</dc:title>
  <dc:creator>Arrais, Raquel</dc:creator>
  <cp:lastModifiedBy>Alina</cp:lastModifiedBy>
  <cp:revision>22</cp:revision>
  <dcterms:created xsi:type="dcterms:W3CDTF">2024-09-09T02:48:51Z</dcterms:created>
  <dcterms:modified xsi:type="dcterms:W3CDTF">2024-10-22T12:40:37Z</dcterms:modified>
</cp:coreProperties>
</file>