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6" r:id="rId2"/>
    <p:sldId id="267" r:id="rId3"/>
    <p:sldId id="257" r:id="rId4"/>
    <p:sldId id="258" r:id="rId5"/>
    <p:sldId id="259" r:id="rId6"/>
    <p:sldId id="260" r:id="rId7"/>
    <p:sldId id="261" r:id="rId8"/>
    <p:sldId id="262" r:id="rId9"/>
    <p:sldId id="263" r:id="rId10"/>
    <p:sldId id="264" r:id="rId11"/>
    <p:sldId id="265" r:id="rId12"/>
  </p:sldIdLst>
  <p:sldSz cx="7556500" cy="10693400"/>
  <p:notesSz cx="6858000" cy="9144000"/>
  <p:embeddedFontLst>
    <p:embeddedFont>
      <p:font typeface="Arial Bold" panose="020B0802020202020204" pitchFamily="34" charset="77"/>
      <p:regular r:id="rId13"/>
      <p:bold r:id="rId14"/>
    </p:embeddedFont>
    <p:embeddedFont>
      <p:font typeface="Arial Bold Italics" panose="020B0802020202090204" pitchFamily="34" charset="77"/>
      <p:regular r:id="rId15"/>
      <p:bold r:id="rId16"/>
      <p:italic r:id="rId17"/>
      <p:boldItalic r:id="rId18"/>
    </p:embeddedFont>
    <p:embeddedFont>
      <p:font typeface="Canva Sans Bold" panose="020B0803030501040103" pitchFamily="34" charset="0"/>
      <p:regular r:id="rId19"/>
      <p:bold r:id="rId20"/>
    </p:embeddedFont>
    <p:embeddedFont>
      <p:font typeface="Cerebri" pitchFamily="2" charset="77"/>
      <p:regular r:id="rId21"/>
    </p:embeddedFont>
    <p:embeddedFont>
      <p:font typeface="Cerebri Bold" pitchFamily="2" charset="77"/>
      <p:regular r:id="rId22"/>
      <p:bold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4A98522-5B7B-7D7D-3EF8-87C255D6BC74}" name="Anamaria Maier" initials="AM" userId="4ab6dc5e1755d52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autoAdjust="0"/>
    <p:restoredTop sz="94545" autoAdjust="0"/>
  </p:normalViewPr>
  <p:slideViewPr>
    <p:cSldViewPr>
      <p:cViewPr varScale="1">
        <p:scale>
          <a:sx n="57" d="100"/>
          <a:sy n="57" d="100"/>
        </p:scale>
        <p:origin x="2952"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5.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3/6/24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5.svg"/><Relationship Id="rId7"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28.sv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60.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28.sv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_rels/slide5.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svg"/><Relationship Id="rId7" Type="http://schemas.openxmlformats.org/officeDocument/2006/relationships/image" Target="../media/image36.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1.svg"/><Relationship Id="rId10" Type="http://schemas.openxmlformats.org/officeDocument/2006/relationships/image" Target="../media/image39.png"/><Relationship Id="rId4" Type="http://schemas.openxmlformats.org/officeDocument/2006/relationships/image" Target="../media/image10.png"/><Relationship Id="rId9" Type="http://schemas.openxmlformats.org/officeDocument/2006/relationships/image" Target="../media/image38.svg"/></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svg"/><Relationship Id="rId7" Type="http://schemas.openxmlformats.org/officeDocument/2006/relationships/image" Target="../media/image43.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4.svg"/><Relationship Id="rId10" Type="http://schemas.openxmlformats.org/officeDocument/2006/relationships/image" Target="../media/image46.png"/><Relationship Id="rId4" Type="http://schemas.openxmlformats.org/officeDocument/2006/relationships/image" Target="../media/image3.png"/><Relationship Id="rId9" Type="http://schemas.openxmlformats.org/officeDocument/2006/relationships/image" Target="../media/image45.svg"/></Relationships>
</file>

<file path=ppt/slides/_rels/slide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4.svg"/><Relationship Id="rId7" Type="http://schemas.openxmlformats.org/officeDocument/2006/relationships/image" Target="../media/image49.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sv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28.sv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51F980-0E62-33F9-1BBF-53E95DBD5A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556500" cy="10693401"/>
          </a:xfrm>
          <a:prstGeom prst="rect">
            <a:avLst/>
          </a:prstGeom>
          <a:solidFill>
            <a:schemeClr val="bg1"/>
          </a:solidFill>
        </p:spPr>
      </p:pic>
      <p:pic>
        <p:nvPicPr>
          <p:cNvPr id="4" name="Picture 3" descr="A person holding a light bulb&#10;&#10;Description automatically generated">
            <a:extLst>
              <a:ext uri="{FF2B5EF4-FFF2-40B4-BE49-F238E27FC236}">
                <a16:creationId xmlns:a16="http://schemas.microsoft.com/office/drawing/2014/main" id="{1C2C167C-6056-D25D-3BF3-6B14708303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04"/>
            <a:ext cx="7556500" cy="10688792"/>
          </a:xfrm>
          <a:prstGeom prst="rect">
            <a:avLst/>
          </a:prstGeom>
        </p:spPr>
      </p:pic>
    </p:spTree>
    <p:extLst>
      <p:ext uri="{BB962C8B-B14F-4D97-AF65-F5344CB8AC3E}">
        <p14:creationId xmlns:p14="http://schemas.microsoft.com/office/powerpoint/2010/main" val="4048759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1104779" y="-644565"/>
            <a:ext cx="3024000" cy="2782080"/>
          </a:xfrm>
          <a:custGeom>
            <a:avLst/>
            <a:gdLst/>
            <a:ahLst/>
            <a:cxnLst/>
            <a:rect l="l" t="t" r="r" b="b"/>
            <a:pathLst>
              <a:path w="3024000" h="2782080">
                <a:moveTo>
                  <a:pt x="0" y="2782080"/>
                </a:moveTo>
                <a:lnTo>
                  <a:pt x="3024000" y="2782080"/>
                </a:lnTo>
                <a:lnTo>
                  <a:pt x="3024000" y="0"/>
                </a:lnTo>
                <a:lnTo>
                  <a:pt x="0" y="0"/>
                </a:lnTo>
                <a:lnTo>
                  <a:pt x="0" y="278208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AutoShape 3"/>
          <p:cNvSpPr/>
          <p:nvPr/>
        </p:nvSpPr>
        <p:spPr>
          <a:xfrm>
            <a:off x="1883221" y="756000"/>
            <a:ext cx="2979789" cy="0"/>
          </a:xfrm>
          <a:prstGeom prst="line">
            <a:avLst/>
          </a:prstGeom>
          <a:ln w="19050" cap="rnd">
            <a:solidFill>
              <a:srgbClr val="26315E"/>
            </a:solidFill>
            <a:prstDash val="solid"/>
            <a:headEnd type="none" w="sm" len="sm"/>
            <a:tailEnd type="none" w="sm" len="sm"/>
          </a:ln>
        </p:spPr>
        <p:txBody>
          <a:bodyPr/>
          <a:lstStyle/>
          <a:p>
            <a:endParaRPr lang="en-US"/>
          </a:p>
        </p:txBody>
      </p:sp>
      <p:sp>
        <p:nvSpPr>
          <p:cNvPr id="4" name="Freeform 4"/>
          <p:cNvSpPr/>
          <p:nvPr/>
        </p:nvSpPr>
        <p:spPr>
          <a:xfrm rot="-9784507" flipV="1">
            <a:off x="5452739" y="8791773"/>
            <a:ext cx="3024000" cy="3264777"/>
          </a:xfrm>
          <a:custGeom>
            <a:avLst/>
            <a:gdLst/>
            <a:ahLst/>
            <a:cxnLst/>
            <a:rect l="l" t="t" r="r" b="b"/>
            <a:pathLst>
              <a:path w="3024000" h="3264777">
                <a:moveTo>
                  <a:pt x="0" y="3264777"/>
                </a:moveTo>
                <a:lnTo>
                  <a:pt x="3024000" y="3264777"/>
                </a:lnTo>
                <a:lnTo>
                  <a:pt x="3024000" y="0"/>
                </a:lnTo>
                <a:lnTo>
                  <a:pt x="0" y="0"/>
                </a:lnTo>
                <a:lnTo>
                  <a:pt x="0" y="3264777"/>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AutoShape 5"/>
          <p:cNvSpPr/>
          <p:nvPr/>
        </p:nvSpPr>
        <p:spPr>
          <a:xfrm>
            <a:off x="2574961" y="9916950"/>
            <a:ext cx="3878214" cy="0"/>
          </a:xfrm>
          <a:prstGeom prst="line">
            <a:avLst/>
          </a:prstGeom>
          <a:ln w="19050" cap="rnd">
            <a:solidFill>
              <a:srgbClr val="26315E"/>
            </a:solidFill>
            <a:prstDash val="solid"/>
            <a:headEnd type="none" w="sm" len="sm"/>
            <a:tailEnd type="none" w="sm" len="sm"/>
          </a:ln>
        </p:spPr>
        <p:txBody>
          <a:bodyPr/>
          <a:lstStyle/>
          <a:p>
            <a:endParaRPr lang="en-US"/>
          </a:p>
        </p:txBody>
      </p:sp>
      <p:sp>
        <p:nvSpPr>
          <p:cNvPr id="6" name="TextBox 6"/>
          <p:cNvSpPr txBox="1"/>
          <p:nvPr/>
        </p:nvSpPr>
        <p:spPr>
          <a:xfrm>
            <a:off x="969616" y="1233253"/>
            <a:ext cx="5834384" cy="7899598"/>
          </a:xfrm>
          <a:prstGeom prst="rect">
            <a:avLst/>
          </a:prstGeom>
        </p:spPr>
        <p:txBody>
          <a:bodyPr lIns="0" tIns="0" rIns="0" bIns="0" rtlCol="0" anchor="t">
            <a:spAutoFit/>
          </a:bodyPr>
          <a:lstStyle/>
          <a:p>
            <a:pPr>
              <a:lnSpc>
                <a:spcPts val="1439"/>
              </a:lnSpc>
              <a:spcBef>
                <a:spcPct val="0"/>
              </a:spcBef>
            </a:pPr>
            <a:r>
              <a:rPr lang="ro-RO" sz="1200" spc="60" dirty="0">
                <a:solidFill>
                  <a:srgbClr val="26315E"/>
                </a:solidFill>
                <a:latin typeface="Cerebri Bold"/>
              </a:rPr>
              <a:t>Borcanul Bunătății</a:t>
            </a:r>
            <a:endParaRPr lang="en-US" sz="1200" spc="60" dirty="0">
              <a:solidFill>
                <a:srgbClr val="26315E"/>
              </a:solidFill>
              <a:latin typeface="Cerebri Bold"/>
            </a:endParaRPr>
          </a:p>
          <a:p>
            <a:pPr>
              <a:lnSpc>
                <a:spcPts val="1439"/>
              </a:lnSpc>
              <a:spcBef>
                <a:spcPct val="0"/>
              </a:spcBef>
            </a:pPr>
            <a:r>
              <a:rPr lang="ro-RO" sz="1200" spc="60" dirty="0">
                <a:solidFill>
                  <a:srgbClr val="26315E"/>
                </a:solidFill>
                <a:latin typeface="Cerebri"/>
              </a:rPr>
              <a:t>Să încercăm să ne imaginăm cum o faptă bună poate să schimbe oamenii. Să ne imaginăm pentru o clipă că vă luați borcanele imaginare de bunătate. Suntem pe punctul de a le umple cu fapte bune. Gândiți-vă la un lucru pe care îl puteți face pentru cineva în această săptămână. Ar putea însemna să ajutați în casă, să vă jucați împreună cu jucăriile voastre sau pur și simplu îi oferiți un zâmbet cald unui prieten. Haideți să fim </a:t>
            </a:r>
            <a:r>
              <a:rPr lang="ro-RO" sz="1200" spc="60" dirty="0" err="1">
                <a:solidFill>
                  <a:srgbClr val="26315E"/>
                </a:solidFill>
                <a:latin typeface="Cerebri"/>
              </a:rPr>
              <a:t>supereroi</a:t>
            </a:r>
            <a:r>
              <a:rPr lang="ro-RO" sz="1200" spc="60" dirty="0">
                <a:solidFill>
                  <a:srgbClr val="26315E"/>
                </a:solidFill>
                <a:latin typeface="Cerebri"/>
              </a:rPr>
              <a:t> ai bunătății îmbrăcați cu dragostea lui Dumnezeu</a:t>
            </a:r>
            <a:r>
              <a:rPr lang="en-US" sz="1200" spc="60" dirty="0">
                <a:solidFill>
                  <a:srgbClr val="26315E"/>
                </a:solidFill>
                <a:latin typeface="Cerebri"/>
              </a:rPr>
              <a:t>!</a:t>
            </a:r>
          </a:p>
          <a:p>
            <a:pPr>
              <a:lnSpc>
                <a:spcPts val="1439"/>
              </a:lnSpc>
              <a:spcBef>
                <a:spcPct val="0"/>
              </a:spcBef>
            </a:pPr>
            <a:endParaRPr lang="en-US" sz="1200" spc="60" dirty="0">
              <a:solidFill>
                <a:srgbClr val="26315E"/>
              </a:solidFill>
              <a:latin typeface="Cerebri"/>
            </a:endParaRPr>
          </a:p>
          <a:p>
            <a:pPr>
              <a:lnSpc>
                <a:spcPts val="1439"/>
              </a:lnSpc>
              <a:spcBef>
                <a:spcPct val="0"/>
              </a:spcBef>
            </a:pPr>
            <a:r>
              <a:rPr lang="ro-RO" sz="1200" spc="60" dirty="0">
                <a:solidFill>
                  <a:srgbClr val="26315E"/>
                </a:solidFill>
                <a:latin typeface="Cerebri Bold"/>
              </a:rPr>
              <a:t>Puterea compasiunii</a:t>
            </a:r>
            <a:endParaRPr lang="en-US" sz="1200" spc="60" dirty="0">
              <a:solidFill>
                <a:srgbClr val="26315E"/>
              </a:solidFill>
              <a:latin typeface="Cerebri Bold"/>
            </a:endParaRPr>
          </a:p>
          <a:p>
            <a:pPr>
              <a:lnSpc>
                <a:spcPts val="1439"/>
              </a:lnSpc>
              <a:spcBef>
                <a:spcPct val="0"/>
              </a:spcBef>
            </a:pPr>
            <a:r>
              <a:rPr lang="ro-RO" sz="1200" spc="60" dirty="0">
                <a:solidFill>
                  <a:srgbClr val="26315E"/>
                </a:solidFill>
                <a:latin typeface="Cerebri"/>
              </a:rPr>
              <a:t>Să explorăm puterea compasiunii. </a:t>
            </a:r>
            <a:r>
              <a:rPr lang="ro-RO" sz="1200" spc="60" dirty="0" err="1">
                <a:solidFill>
                  <a:srgbClr val="26315E"/>
                </a:solidFill>
                <a:latin typeface="Cerebri"/>
              </a:rPr>
              <a:t>Coloseni</a:t>
            </a:r>
            <a:r>
              <a:rPr lang="ro-RO" sz="1200" spc="60" dirty="0">
                <a:solidFill>
                  <a:srgbClr val="26315E"/>
                </a:solidFill>
                <a:latin typeface="Cerebri"/>
              </a:rPr>
              <a:t> 3:12 ne inspiră să fim îmbrăcați cu modestie, cu blândețe și cu răbdare. Imaginați-vă că vă luați pelerinele de </a:t>
            </a:r>
            <a:r>
              <a:rPr lang="ro-RO" sz="1200" spc="60" dirty="0" err="1">
                <a:solidFill>
                  <a:srgbClr val="26315E"/>
                </a:solidFill>
                <a:latin typeface="Cerebri"/>
              </a:rPr>
              <a:t>supereroi</a:t>
            </a:r>
            <a:r>
              <a:rPr lang="ro-RO" sz="1200" spc="60" dirty="0">
                <a:solidFill>
                  <a:srgbClr val="26315E"/>
                </a:solidFill>
                <a:latin typeface="Cerebri"/>
              </a:rPr>
              <a:t> făcută din calitățile acestea – aceștia suntem noi, campionii compasiunii</a:t>
            </a:r>
            <a:r>
              <a:rPr lang="en-US" sz="1200" spc="60" dirty="0">
                <a:solidFill>
                  <a:srgbClr val="26315E"/>
                </a:solidFill>
                <a:latin typeface="Cerebri"/>
              </a:rPr>
              <a:t>!</a:t>
            </a:r>
          </a:p>
          <a:p>
            <a:pPr>
              <a:lnSpc>
                <a:spcPts val="1439"/>
              </a:lnSpc>
              <a:spcBef>
                <a:spcPct val="0"/>
              </a:spcBef>
            </a:pPr>
            <a:endParaRPr lang="en-US" sz="1200" spc="60" dirty="0">
              <a:solidFill>
                <a:srgbClr val="26315E"/>
              </a:solidFill>
              <a:latin typeface="Cerebri"/>
            </a:endParaRPr>
          </a:p>
          <a:p>
            <a:pPr>
              <a:lnSpc>
                <a:spcPts val="1439"/>
              </a:lnSpc>
              <a:spcBef>
                <a:spcPct val="0"/>
              </a:spcBef>
            </a:pPr>
            <a:r>
              <a:rPr lang="ro-RO" sz="1200" spc="60" dirty="0">
                <a:solidFill>
                  <a:srgbClr val="26315E"/>
                </a:solidFill>
                <a:latin typeface="Cerebri Bold"/>
              </a:rPr>
              <a:t>Povestire </a:t>
            </a:r>
            <a:r>
              <a:rPr lang="en-US" sz="1200" spc="60" dirty="0">
                <a:solidFill>
                  <a:srgbClr val="26315E"/>
                </a:solidFill>
                <a:latin typeface="Cerebri Bold"/>
              </a:rPr>
              <a:t>– </a:t>
            </a:r>
            <a:r>
              <a:rPr lang="ro-RO" sz="1200" spc="60" dirty="0">
                <a:solidFill>
                  <a:srgbClr val="26315E"/>
                </a:solidFill>
                <a:latin typeface="Cerebri Bold"/>
              </a:rPr>
              <a:t>Samariteanul milos</a:t>
            </a:r>
            <a:endParaRPr lang="en-US" sz="1200" spc="60" dirty="0">
              <a:solidFill>
                <a:srgbClr val="26315E"/>
              </a:solidFill>
              <a:latin typeface="Cerebri Bold"/>
            </a:endParaRPr>
          </a:p>
          <a:p>
            <a:pPr>
              <a:lnSpc>
                <a:spcPts val="1439"/>
              </a:lnSpc>
              <a:spcBef>
                <a:spcPct val="0"/>
              </a:spcBef>
            </a:pPr>
            <a:r>
              <a:rPr lang="ro-RO" sz="1200" spc="60" dirty="0">
                <a:solidFill>
                  <a:srgbClr val="26315E"/>
                </a:solidFill>
                <a:latin typeface="Cerebri"/>
              </a:rPr>
              <a:t>În Pilda samariteanului milos din Luca 10:30-37, Isus ne învață să îi ajutăm pe cei în nevoie. Pilda spune că un bărbat mergea pe drum când a fost atacat și rănit de niște oameni nu prea prietenoși care i-au luat toate lucrurile – nu avea o zi prea bună, nu-i așa</a:t>
            </a:r>
            <a:r>
              <a:rPr lang="en-US" sz="1200" spc="60" dirty="0">
                <a:solidFill>
                  <a:srgbClr val="26315E"/>
                </a:solidFill>
                <a:latin typeface="Cerebri"/>
              </a:rPr>
              <a:t>?</a:t>
            </a:r>
          </a:p>
          <a:p>
            <a:pPr>
              <a:lnSpc>
                <a:spcPts val="1439"/>
              </a:lnSpc>
              <a:spcBef>
                <a:spcPct val="0"/>
              </a:spcBef>
            </a:pPr>
            <a:endParaRPr lang="en-US" sz="1200" spc="60" dirty="0">
              <a:solidFill>
                <a:srgbClr val="26315E"/>
              </a:solidFill>
              <a:latin typeface="Cerebri"/>
            </a:endParaRPr>
          </a:p>
          <a:p>
            <a:pPr>
              <a:lnSpc>
                <a:spcPts val="1439"/>
              </a:lnSpc>
              <a:spcBef>
                <a:spcPct val="0"/>
              </a:spcBef>
            </a:pPr>
            <a:r>
              <a:rPr lang="ro-RO" sz="1200" spc="60" dirty="0">
                <a:solidFill>
                  <a:srgbClr val="26315E"/>
                </a:solidFill>
                <a:latin typeface="Cerebri"/>
              </a:rPr>
              <a:t>Trece pe acolo un preot, îl vede pe bărbat și ai crede că îl ajută. Dar nu se întâmplă așa. Trece pe partea cealaltă de drum de parcă ar fi în misiune specială. Apoi trece un ajutor, un levit. Ai spune: „Ura! Îl va ajuta cineva!” Dar nu, și el face același lucru – trece pe partea cealaltă. Chiar așa</a:t>
            </a:r>
            <a:r>
              <a:rPr lang="en-US" sz="1200" spc="60" dirty="0">
                <a:solidFill>
                  <a:srgbClr val="26315E"/>
                </a:solidFill>
                <a:latin typeface="Cerebri"/>
              </a:rPr>
              <a:t>?</a:t>
            </a:r>
            <a:r>
              <a:rPr lang="ro-RO" sz="1200" spc="60" dirty="0">
                <a:solidFill>
                  <a:srgbClr val="26315E"/>
                </a:solidFill>
                <a:latin typeface="Cerebri"/>
              </a:rPr>
              <a:t>!</a:t>
            </a:r>
            <a:endParaRPr lang="en-US" sz="1200" spc="60" dirty="0">
              <a:solidFill>
                <a:srgbClr val="26315E"/>
              </a:solidFill>
              <a:latin typeface="Cerebri"/>
            </a:endParaRPr>
          </a:p>
          <a:p>
            <a:pPr>
              <a:lnSpc>
                <a:spcPts val="1439"/>
              </a:lnSpc>
              <a:spcBef>
                <a:spcPct val="0"/>
              </a:spcBef>
            </a:pPr>
            <a:endParaRPr lang="ro-RO" sz="1200" spc="60" dirty="0">
              <a:solidFill>
                <a:srgbClr val="26315E"/>
              </a:solidFill>
              <a:latin typeface="Cerebri"/>
            </a:endParaRPr>
          </a:p>
          <a:p>
            <a:pPr>
              <a:lnSpc>
                <a:spcPts val="1439"/>
              </a:lnSpc>
              <a:spcBef>
                <a:spcPct val="0"/>
              </a:spcBef>
            </a:pPr>
            <a:r>
              <a:rPr lang="ro-RO" sz="1200" spc="60" dirty="0">
                <a:solidFill>
                  <a:srgbClr val="26315E"/>
                </a:solidFill>
                <a:latin typeface="Cerebri"/>
              </a:rPr>
              <a:t>Dar stați puțin, că vine </a:t>
            </a:r>
            <a:r>
              <a:rPr lang="ro-RO" sz="1200" spc="60" dirty="0" err="1">
                <a:solidFill>
                  <a:srgbClr val="26315E"/>
                </a:solidFill>
                <a:latin typeface="Cerebri"/>
              </a:rPr>
              <a:t>supereroul</a:t>
            </a:r>
            <a:r>
              <a:rPr lang="ro-RO" sz="1200" spc="60" dirty="0">
                <a:solidFill>
                  <a:srgbClr val="26315E"/>
                </a:solidFill>
                <a:latin typeface="Cerebri"/>
              </a:rPr>
              <a:t>. Apare samariteanul milos! Samaritenii și bărbatul rănit nu erau chiar prieteni. Nu se cunosc, dar samariteanului milos nu îi pasă. Îl vede pe bărbat, îi e milă de el și se gândește: „Îl voi ajuta!”</a:t>
            </a:r>
          </a:p>
          <a:p>
            <a:pPr>
              <a:lnSpc>
                <a:spcPts val="1439"/>
              </a:lnSpc>
              <a:spcBef>
                <a:spcPct val="0"/>
              </a:spcBef>
            </a:pPr>
            <a:endParaRPr lang="ro-RO" sz="1200" spc="60" dirty="0">
              <a:solidFill>
                <a:srgbClr val="26315E"/>
              </a:solidFill>
              <a:latin typeface="Cerebri"/>
            </a:endParaRPr>
          </a:p>
          <a:p>
            <a:pPr>
              <a:lnSpc>
                <a:spcPts val="1439"/>
              </a:lnSpc>
              <a:spcBef>
                <a:spcPct val="0"/>
              </a:spcBef>
            </a:pPr>
            <a:r>
              <a:rPr lang="ro-RO" sz="1200" spc="60" dirty="0">
                <a:solidFill>
                  <a:srgbClr val="26315E"/>
                </a:solidFill>
                <a:latin typeface="Cerebri"/>
              </a:rPr>
              <a:t>Așa că îl ajută, îi tratează rănile și îl duce într-un loc sigur în care să se odihnească. Și observă: în ziua următoare, samariteanul milos îi lasă niște bani hangiului și îi spune: „Să‑l îngrijești, iar ce vei cheltui în plus îți voi da eu, la întoarcere”.</a:t>
            </a:r>
            <a:endParaRPr lang="en-US" sz="1200" spc="60" dirty="0">
              <a:solidFill>
                <a:srgbClr val="26315E"/>
              </a:solidFill>
              <a:latin typeface="Cerebri"/>
            </a:endParaRPr>
          </a:p>
          <a:p>
            <a:pPr>
              <a:lnSpc>
                <a:spcPts val="1439"/>
              </a:lnSpc>
              <a:spcBef>
                <a:spcPct val="0"/>
              </a:spcBef>
            </a:pPr>
            <a:endParaRPr lang="en-US" sz="1200" spc="60" dirty="0">
              <a:solidFill>
                <a:srgbClr val="26315E"/>
              </a:solidFill>
              <a:latin typeface="Cerebri"/>
            </a:endParaRPr>
          </a:p>
          <a:p>
            <a:pPr>
              <a:lnSpc>
                <a:spcPts val="1439"/>
              </a:lnSpc>
              <a:spcBef>
                <a:spcPct val="0"/>
              </a:spcBef>
            </a:pPr>
            <a:r>
              <a:rPr lang="ro-RO" sz="1200" spc="60" dirty="0">
                <a:solidFill>
                  <a:srgbClr val="26315E"/>
                </a:solidFill>
                <a:latin typeface="Cerebri"/>
              </a:rPr>
              <a:t>Isus a spus această pildă pentru a ne învăța să fim asemenea samariteanului milos – ajutând pe oricine, oricând, chiar dacă nu e din echipa noastră. Samariteanul a manifestat compasiune față de un străin, amintindu-ne că dragostea nu cunoaște granițe. Și noi putem să fim samariteni miloși, îmbrăcați cu dragostea lui Dumnezeu</a:t>
            </a:r>
            <a:r>
              <a:rPr lang="en-US" sz="1200" spc="60" dirty="0">
                <a:solidFill>
                  <a:srgbClr val="26315E"/>
                </a:solidFill>
                <a:latin typeface="Cerebri"/>
              </a:rPr>
              <a:t>.</a:t>
            </a:r>
          </a:p>
          <a:p>
            <a:pPr>
              <a:lnSpc>
                <a:spcPts val="1439"/>
              </a:lnSpc>
              <a:spcBef>
                <a:spcPct val="0"/>
              </a:spcBef>
            </a:pPr>
            <a:endParaRPr lang="en-US" sz="1200" spc="60" dirty="0">
              <a:solidFill>
                <a:srgbClr val="26315E"/>
              </a:solidFill>
              <a:latin typeface="Cerebri"/>
            </a:endParaRPr>
          </a:p>
          <a:p>
            <a:pPr>
              <a:lnSpc>
                <a:spcPts val="1439"/>
              </a:lnSpc>
              <a:spcBef>
                <a:spcPct val="0"/>
              </a:spcBef>
            </a:pPr>
            <a:endParaRPr lang="en-US" sz="1200" spc="60" dirty="0">
              <a:solidFill>
                <a:srgbClr val="26315E"/>
              </a:solidFill>
              <a:latin typeface="Cerebri"/>
            </a:endParaRPr>
          </a:p>
          <a:p>
            <a:pPr>
              <a:lnSpc>
                <a:spcPts val="1439"/>
              </a:lnSpc>
              <a:spcBef>
                <a:spcPct val="0"/>
              </a:spcBef>
            </a:pPr>
            <a:endParaRPr lang="en-US" sz="1200" spc="60" dirty="0">
              <a:solidFill>
                <a:srgbClr val="26315E"/>
              </a:solidFill>
              <a:latin typeface="Cerebri"/>
            </a:endParaRPr>
          </a:p>
          <a:p>
            <a:pPr>
              <a:lnSpc>
                <a:spcPts val="1439"/>
              </a:lnSpc>
              <a:spcBef>
                <a:spcPct val="0"/>
              </a:spcBef>
            </a:pPr>
            <a:endParaRPr lang="en-US" sz="1200" spc="60" dirty="0">
              <a:solidFill>
                <a:srgbClr val="26315E"/>
              </a:solidFill>
              <a:latin typeface="Cerebri"/>
            </a:endParaRPr>
          </a:p>
        </p:txBody>
      </p:sp>
      <p:sp>
        <p:nvSpPr>
          <p:cNvPr id="7" name="Freeform 7"/>
          <p:cNvSpPr/>
          <p:nvPr/>
        </p:nvSpPr>
        <p:spPr>
          <a:xfrm>
            <a:off x="4709671" y="8786563"/>
            <a:ext cx="1578497" cy="958937"/>
          </a:xfrm>
          <a:custGeom>
            <a:avLst/>
            <a:gdLst/>
            <a:ahLst/>
            <a:cxnLst/>
            <a:rect l="l" t="t" r="r" b="b"/>
            <a:pathLst>
              <a:path w="1578497" h="958937">
                <a:moveTo>
                  <a:pt x="0" y="0"/>
                </a:moveTo>
                <a:lnTo>
                  <a:pt x="1578497" y="0"/>
                </a:lnTo>
                <a:lnTo>
                  <a:pt x="1578497" y="958937"/>
                </a:lnTo>
                <a:lnTo>
                  <a:pt x="0" y="958937"/>
                </a:lnTo>
                <a:lnTo>
                  <a:pt x="0" y="0"/>
                </a:lnTo>
                <a:close/>
              </a:path>
            </a:pathLst>
          </a:custGeom>
          <a:blipFill>
            <a:blip r:embed="rId6"/>
            <a:stretch>
              <a:fillRect/>
            </a:stretch>
          </a:blipFill>
        </p:spPr>
        <p:txBody>
          <a:bodyPr/>
          <a:lstStyle/>
          <a:p>
            <a:endParaRPr lang="en-US"/>
          </a:p>
        </p:txBody>
      </p:sp>
      <p:sp>
        <p:nvSpPr>
          <p:cNvPr id="8" name="Freeform 8"/>
          <p:cNvSpPr/>
          <p:nvPr/>
        </p:nvSpPr>
        <p:spPr>
          <a:xfrm>
            <a:off x="407221" y="2893571"/>
            <a:ext cx="459526" cy="937808"/>
          </a:xfrm>
          <a:custGeom>
            <a:avLst/>
            <a:gdLst/>
            <a:ahLst/>
            <a:cxnLst/>
            <a:rect l="l" t="t" r="r" b="b"/>
            <a:pathLst>
              <a:path w="459526" h="937808">
                <a:moveTo>
                  <a:pt x="0" y="0"/>
                </a:moveTo>
                <a:lnTo>
                  <a:pt x="459526" y="0"/>
                </a:lnTo>
                <a:lnTo>
                  <a:pt x="459526" y="937808"/>
                </a:lnTo>
                <a:lnTo>
                  <a:pt x="0" y="9378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TextBox 9"/>
          <p:cNvSpPr txBox="1"/>
          <p:nvPr/>
        </p:nvSpPr>
        <p:spPr>
          <a:xfrm>
            <a:off x="4921191" y="656707"/>
            <a:ext cx="2204568" cy="179536"/>
          </a:xfrm>
          <a:prstGeom prst="rect">
            <a:avLst/>
          </a:prstGeom>
        </p:spPr>
        <p:txBody>
          <a:bodyPr lIns="0" tIns="0" rIns="0" bIns="0" rtlCol="0" anchor="t">
            <a:spAutoFit/>
          </a:bodyPr>
          <a:lstStyle/>
          <a:p>
            <a:pPr>
              <a:lnSpc>
                <a:spcPts val="1439"/>
              </a:lnSpc>
            </a:pPr>
            <a:r>
              <a:rPr lang="ro-RO" sz="1100" spc="60" dirty="0">
                <a:solidFill>
                  <a:srgbClr val="26315E"/>
                </a:solidFill>
                <a:latin typeface="Arial Bold"/>
              </a:rPr>
              <a:t>ZI de BINE pentru Copii</a:t>
            </a:r>
            <a:endParaRPr lang="en-US" sz="1100" spc="60" dirty="0">
              <a:solidFill>
                <a:srgbClr val="26315E"/>
              </a:solidFill>
              <a:latin typeface="Arial Bold"/>
            </a:endParaRPr>
          </a:p>
        </p:txBody>
      </p:sp>
      <p:sp>
        <p:nvSpPr>
          <p:cNvPr id="10" name="TextBox 10"/>
          <p:cNvSpPr txBox="1"/>
          <p:nvPr/>
        </p:nvSpPr>
        <p:spPr>
          <a:xfrm>
            <a:off x="766943" y="9827182"/>
            <a:ext cx="2011942" cy="179536"/>
          </a:xfrm>
          <a:prstGeom prst="rect">
            <a:avLst/>
          </a:prstGeom>
        </p:spPr>
        <p:txBody>
          <a:bodyPr lIns="0" tIns="0" rIns="0" bIns="0" rtlCol="0" anchor="t">
            <a:spAutoFit/>
          </a:bodyPr>
          <a:lstStyle/>
          <a:p>
            <a:pPr algn="ctr">
              <a:lnSpc>
                <a:spcPts val="1439"/>
              </a:lnSpc>
            </a:pPr>
            <a:r>
              <a:rPr lang="ro-RO" sz="1200" spc="60" dirty="0">
                <a:solidFill>
                  <a:srgbClr val="26315E"/>
                </a:solidFill>
                <a:latin typeface="Arial"/>
              </a:rPr>
              <a:t>Slujirea copiilor</a:t>
            </a:r>
            <a:endParaRPr lang="en-US" sz="1200" spc="60" dirty="0">
              <a:solidFill>
                <a:srgbClr val="26315E"/>
              </a:solidFill>
              <a:latin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1104779" y="-644565"/>
            <a:ext cx="3024000" cy="2782080"/>
          </a:xfrm>
          <a:custGeom>
            <a:avLst/>
            <a:gdLst/>
            <a:ahLst/>
            <a:cxnLst/>
            <a:rect l="l" t="t" r="r" b="b"/>
            <a:pathLst>
              <a:path w="3024000" h="2782080">
                <a:moveTo>
                  <a:pt x="0" y="2782080"/>
                </a:moveTo>
                <a:lnTo>
                  <a:pt x="3024000" y="2782080"/>
                </a:lnTo>
                <a:lnTo>
                  <a:pt x="3024000" y="0"/>
                </a:lnTo>
                <a:lnTo>
                  <a:pt x="0" y="0"/>
                </a:lnTo>
                <a:lnTo>
                  <a:pt x="0" y="278208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AutoShape 3"/>
          <p:cNvSpPr/>
          <p:nvPr/>
        </p:nvSpPr>
        <p:spPr>
          <a:xfrm>
            <a:off x="1919221" y="746475"/>
            <a:ext cx="2979789" cy="0"/>
          </a:xfrm>
          <a:prstGeom prst="line">
            <a:avLst/>
          </a:prstGeom>
          <a:ln w="19050" cap="rnd">
            <a:solidFill>
              <a:srgbClr val="26315E"/>
            </a:solidFill>
            <a:prstDash val="solid"/>
            <a:headEnd type="none" w="sm" len="sm"/>
            <a:tailEnd type="none" w="sm" len="sm"/>
          </a:ln>
        </p:spPr>
        <p:txBody>
          <a:bodyPr/>
          <a:lstStyle/>
          <a:p>
            <a:endParaRPr lang="en-US"/>
          </a:p>
        </p:txBody>
      </p:sp>
      <p:sp>
        <p:nvSpPr>
          <p:cNvPr id="4" name="Freeform 4"/>
          <p:cNvSpPr/>
          <p:nvPr/>
        </p:nvSpPr>
        <p:spPr>
          <a:xfrm rot="-9784507" flipV="1">
            <a:off x="5452739" y="8791773"/>
            <a:ext cx="3024000" cy="3264777"/>
          </a:xfrm>
          <a:custGeom>
            <a:avLst/>
            <a:gdLst/>
            <a:ahLst/>
            <a:cxnLst/>
            <a:rect l="l" t="t" r="r" b="b"/>
            <a:pathLst>
              <a:path w="3024000" h="3264777">
                <a:moveTo>
                  <a:pt x="0" y="3264777"/>
                </a:moveTo>
                <a:lnTo>
                  <a:pt x="3024000" y="3264777"/>
                </a:lnTo>
                <a:lnTo>
                  <a:pt x="3024000" y="0"/>
                </a:lnTo>
                <a:lnTo>
                  <a:pt x="0" y="0"/>
                </a:lnTo>
                <a:lnTo>
                  <a:pt x="0" y="3264777"/>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AutoShape 5"/>
          <p:cNvSpPr/>
          <p:nvPr/>
        </p:nvSpPr>
        <p:spPr>
          <a:xfrm>
            <a:off x="2574961" y="9916950"/>
            <a:ext cx="3878214" cy="0"/>
          </a:xfrm>
          <a:prstGeom prst="line">
            <a:avLst/>
          </a:prstGeom>
          <a:ln w="19050" cap="rnd">
            <a:solidFill>
              <a:srgbClr val="26315E"/>
            </a:solidFill>
            <a:prstDash val="solid"/>
            <a:headEnd type="none" w="sm" len="sm"/>
            <a:tailEnd type="none" w="sm" len="sm"/>
          </a:ln>
        </p:spPr>
        <p:txBody>
          <a:bodyPr/>
          <a:lstStyle/>
          <a:p>
            <a:endParaRPr lang="en-US"/>
          </a:p>
        </p:txBody>
      </p:sp>
      <p:sp>
        <p:nvSpPr>
          <p:cNvPr id="6" name="Freeform 6"/>
          <p:cNvSpPr/>
          <p:nvPr/>
        </p:nvSpPr>
        <p:spPr>
          <a:xfrm>
            <a:off x="920470" y="7207859"/>
            <a:ext cx="5715559" cy="1569259"/>
          </a:xfrm>
          <a:custGeom>
            <a:avLst/>
            <a:gdLst/>
            <a:ahLst/>
            <a:cxnLst/>
            <a:rect l="l" t="t" r="r" b="b"/>
            <a:pathLst>
              <a:path w="5715559" h="1569259">
                <a:moveTo>
                  <a:pt x="0" y="0"/>
                </a:moveTo>
                <a:lnTo>
                  <a:pt x="5715559" y="0"/>
                </a:lnTo>
                <a:lnTo>
                  <a:pt x="5715559" y="1569259"/>
                </a:lnTo>
                <a:lnTo>
                  <a:pt x="0" y="15692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7"/>
          <p:cNvSpPr txBox="1"/>
          <p:nvPr/>
        </p:nvSpPr>
        <p:spPr>
          <a:xfrm>
            <a:off x="5039835" y="673651"/>
            <a:ext cx="2204568" cy="179536"/>
          </a:xfrm>
          <a:prstGeom prst="rect">
            <a:avLst/>
          </a:prstGeom>
        </p:spPr>
        <p:txBody>
          <a:bodyPr lIns="0" tIns="0" rIns="0" bIns="0" rtlCol="0" anchor="t">
            <a:spAutoFit/>
          </a:bodyPr>
          <a:lstStyle/>
          <a:p>
            <a:pPr>
              <a:lnSpc>
                <a:spcPts val="1439"/>
              </a:lnSpc>
            </a:pPr>
            <a:r>
              <a:rPr lang="ro-RO" sz="1100" spc="60" dirty="0">
                <a:solidFill>
                  <a:srgbClr val="26315E"/>
                </a:solidFill>
                <a:latin typeface="Arial Bold"/>
              </a:rPr>
              <a:t>ZI de BINE pentru Copii</a:t>
            </a:r>
            <a:endParaRPr lang="en-US" sz="1100" spc="60" dirty="0">
              <a:solidFill>
                <a:srgbClr val="26315E"/>
              </a:solidFill>
              <a:latin typeface="Arial Bold"/>
            </a:endParaRPr>
          </a:p>
        </p:txBody>
      </p:sp>
      <p:sp>
        <p:nvSpPr>
          <p:cNvPr id="8" name="TextBox 8"/>
          <p:cNvSpPr txBox="1"/>
          <p:nvPr/>
        </p:nvSpPr>
        <p:spPr>
          <a:xfrm>
            <a:off x="546509" y="9827182"/>
            <a:ext cx="2011942" cy="179536"/>
          </a:xfrm>
          <a:prstGeom prst="rect">
            <a:avLst/>
          </a:prstGeom>
        </p:spPr>
        <p:txBody>
          <a:bodyPr lIns="0" tIns="0" rIns="0" bIns="0" rtlCol="0" anchor="t">
            <a:spAutoFit/>
          </a:bodyPr>
          <a:lstStyle/>
          <a:p>
            <a:pPr algn="ctr">
              <a:lnSpc>
                <a:spcPts val="1439"/>
              </a:lnSpc>
            </a:pPr>
            <a:r>
              <a:rPr lang="ro-RO" sz="1200" spc="60" dirty="0">
                <a:solidFill>
                  <a:srgbClr val="26315E"/>
                </a:solidFill>
                <a:latin typeface="Arial"/>
              </a:rPr>
              <a:t>Slujirea copiilor</a:t>
            </a:r>
            <a:endParaRPr lang="en-US" sz="1200" spc="60" dirty="0">
              <a:solidFill>
                <a:srgbClr val="26315E"/>
              </a:solidFill>
              <a:latin typeface="Arial"/>
            </a:endParaRPr>
          </a:p>
        </p:txBody>
      </p:sp>
      <p:sp>
        <p:nvSpPr>
          <p:cNvPr id="9" name="TextBox 9"/>
          <p:cNvSpPr txBox="1"/>
          <p:nvPr/>
        </p:nvSpPr>
        <p:spPr>
          <a:xfrm>
            <a:off x="864239" y="1749115"/>
            <a:ext cx="5939761" cy="3949799"/>
          </a:xfrm>
          <a:prstGeom prst="rect">
            <a:avLst/>
          </a:prstGeom>
        </p:spPr>
        <p:txBody>
          <a:bodyPr lIns="0" tIns="0" rIns="0" bIns="0" rtlCol="0" anchor="t">
            <a:spAutoFit/>
          </a:bodyPr>
          <a:lstStyle/>
          <a:p>
            <a:pPr>
              <a:lnSpc>
                <a:spcPts val="1439"/>
              </a:lnSpc>
            </a:pPr>
            <a:r>
              <a:rPr lang="ro-RO" sz="1200" spc="60" dirty="0">
                <a:solidFill>
                  <a:srgbClr val="26315E"/>
                </a:solidFill>
                <a:latin typeface="Arial Bold"/>
              </a:rPr>
              <a:t>Concluzie</a:t>
            </a:r>
            <a:endParaRPr lang="en-US" sz="1200" spc="60" dirty="0">
              <a:solidFill>
                <a:srgbClr val="26315E"/>
              </a:solidFill>
              <a:latin typeface="Arial Bold"/>
            </a:endParaRPr>
          </a:p>
          <a:p>
            <a:pPr>
              <a:lnSpc>
                <a:spcPts val="1439"/>
              </a:lnSpc>
            </a:pPr>
            <a:r>
              <a:rPr lang="ro-RO" sz="1200" spc="60" dirty="0">
                <a:solidFill>
                  <a:srgbClr val="26315E"/>
                </a:solidFill>
                <a:latin typeface="Arial"/>
              </a:rPr>
              <a:t>În calitate de campioni ai compasiunii învățăm că faptele mărețe nu reprezintă o condiție pentru a deveni unul. Trebuie doar să manifestăm bunătate față de ceilalți. În încheierea timpului petrecut împreună, haideți să decidem să fim în fiecare zi campioni ai compasiunii îmbrăcați în dragostea lui Dumnezeu. Indiferent dacă ești adult sau copil, putem să facem schimbări în lume manifestând iubire și bunătate față de ceilalți chiar și în propria casă</a:t>
            </a:r>
            <a:r>
              <a:rPr lang="en-US" sz="1200" spc="60" dirty="0">
                <a:solidFill>
                  <a:srgbClr val="26315E"/>
                </a:solidFill>
                <a:latin typeface="Arial"/>
              </a:rPr>
              <a:t>.</a:t>
            </a:r>
          </a:p>
          <a:p>
            <a:pPr>
              <a:lnSpc>
                <a:spcPts val="1439"/>
              </a:lnSpc>
              <a:spcBef>
                <a:spcPct val="0"/>
              </a:spcBef>
            </a:pPr>
            <a:endParaRPr lang="en-US" sz="1200" spc="60" dirty="0">
              <a:solidFill>
                <a:srgbClr val="26315E"/>
              </a:solidFill>
              <a:latin typeface="Arial"/>
            </a:endParaRPr>
          </a:p>
          <a:p>
            <a:pPr>
              <a:lnSpc>
                <a:spcPts val="1439"/>
              </a:lnSpc>
              <a:spcBef>
                <a:spcPct val="0"/>
              </a:spcBef>
            </a:pPr>
            <a:r>
              <a:rPr lang="ro-RO" sz="1200" spc="60" dirty="0">
                <a:solidFill>
                  <a:srgbClr val="26315E"/>
                </a:solidFill>
                <a:latin typeface="Arial Bold"/>
              </a:rPr>
              <a:t>Rugăciune de încheiere</a:t>
            </a:r>
            <a:endParaRPr lang="en-US" sz="1200" spc="60" dirty="0">
              <a:solidFill>
                <a:srgbClr val="26315E"/>
              </a:solidFill>
              <a:latin typeface="Arial Bold"/>
            </a:endParaRPr>
          </a:p>
          <a:p>
            <a:pPr>
              <a:lnSpc>
                <a:spcPts val="1439"/>
              </a:lnSpc>
              <a:spcBef>
                <a:spcPct val="0"/>
              </a:spcBef>
            </a:pPr>
            <a:r>
              <a:rPr lang="ro-RO" sz="1200" spc="60" dirty="0">
                <a:solidFill>
                  <a:srgbClr val="26315E"/>
                </a:solidFill>
                <a:latin typeface="Arial"/>
              </a:rPr>
              <a:t>Părinte iubit, Îți mulțumim că ne-ai îmbrăcat în dragostea Ta. Ajută-ne să purtăm pelerina de </a:t>
            </a:r>
            <a:r>
              <a:rPr lang="ro-RO" sz="1200" spc="60" dirty="0" err="1">
                <a:solidFill>
                  <a:srgbClr val="26315E"/>
                </a:solidFill>
                <a:latin typeface="Arial"/>
              </a:rPr>
              <a:t>supereroi</a:t>
            </a:r>
            <a:r>
              <a:rPr lang="ro-RO" sz="1200" spc="60" dirty="0">
                <a:solidFill>
                  <a:srgbClr val="26315E"/>
                </a:solidFill>
                <a:latin typeface="Arial"/>
              </a:rPr>
              <a:t> ai compasiunii, bunătății, modestiei, blândeții și răbdării Tale. Îndrumă-ne pentru a deveni adevărați companioni ai compasiunii, răspândind dragostea ta în lung și-n lat. În numele lui Isus ne rugăm. Amin</a:t>
            </a:r>
            <a:r>
              <a:rPr lang="en-US" sz="1200" spc="60" dirty="0">
                <a:solidFill>
                  <a:srgbClr val="26315E"/>
                </a:solidFill>
                <a:latin typeface="Arial"/>
              </a:rPr>
              <a:t>!</a:t>
            </a:r>
          </a:p>
          <a:p>
            <a:pPr>
              <a:lnSpc>
                <a:spcPts val="1439"/>
              </a:lnSpc>
              <a:spcBef>
                <a:spcPct val="0"/>
              </a:spcBef>
            </a:pPr>
            <a:endParaRPr lang="en-US" sz="1200" spc="60" dirty="0">
              <a:solidFill>
                <a:srgbClr val="26315E"/>
              </a:solidFill>
              <a:latin typeface="Arial"/>
            </a:endParaRPr>
          </a:p>
          <a:p>
            <a:pPr>
              <a:lnSpc>
                <a:spcPts val="1439"/>
              </a:lnSpc>
              <a:spcBef>
                <a:spcPct val="0"/>
              </a:spcBef>
            </a:pPr>
            <a:r>
              <a:rPr lang="ro-RO" sz="1200" spc="60" dirty="0">
                <a:solidFill>
                  <a:srgbClr val="26315E"/>
                </a:solidFill>
                <a:latin typeface="Arial Bold"/>
              </a:rPr>
              <a:t>Rămas bun</a:t>
            </a:r>
            <a:endParaRPr lang="en-US" sz="1200" spc="60" dirty="0">
              <a:solidFill>
                <a:srgbClr val="26315E"/>
              </a:solidFill>
              <a:latin typeface="Arial Bold"/>
            </a:endParaRPr>
          </a:p>
          <a:p>
            <a:pPr>
              <a:lnSpc>
                <a:spcPts val="1439"/>
              </a:lnSpc>
              <a:spcBef>
                <a:spcPct val="0"/>
              </a:spcBef>
            </a:pPr>
            <a:r>
              <a:rPr lang="ro-RO" sz="1200" spc="60" dirty="0">
                <a:solidFill>
                  <a:srgbClr val="26315E"/>
                </a:solidFill>
                <a:latin typeface="Arial"/>
              </a:rPr>
              <a:t>Vă mulțumim că ați fost alături de campionii compasiunii! Nu uitați, dragostea este cea mai importantă superputere, iar împreună putem să schimbăm lumea prin fapte bune. Până data viitoare, rămâneți campioni entuziasmați ai compasiunii</a:t>
            </a:r>
            <a:r>
              <a:rPr lang="en-US" sz="1200" spc="60" dirty="0">
                <a:solidFill>
                  <a:srgbClr val="26315E"/>
                </a:solidFill>
                <a:latin typeface="Arial"/>
              </a:rPr>
              <a:t>!</a:t>
            </a:r>
          </a:p>
          <a:p>
            <a:pPr>
              <a:lnSpc>
                <a:spcPts val="1439"/>
              </a:lnSpc>
              <a:spcBef>
                <a:spcPct val="0"/>
              </a:spcBef>
            </a:pPr>
            <a:endParaRPr lang="en-US" sz="1200" spc="60" dirty="0">
              <a:solidFill>
                <a:srgbClr val="26315E"/>
              </a:solidFill>
              <a:latin typeface="Arial"/>
            </a:endParaRPr>
          </a:p>
          <a:p>
            <a:pPr>
              <a:lnSpc>
                <a:spcPts val="1439"/>
              </a:lnSpc>
              <a:spcBef>
                <a:spcPct val="0"/>
              </a:spcBef>
            </a:pPr>
            <a:endParaRPr lang="en-US" sz="1200" spc="60" dirty="0">
              <a:solidFill>
                <a:srgbClr val="26315E"/>
              </a:solidFill>
              <a:latin typeface="Arial"/>
            </a:endParaRPr>
          </a:p>
          <a:p>
            <a:pPr>
              <a:lnSpc>
                <a:spcPts val="1439"/>
              </a:lnSpc>
              <a:spcBef>
                <a:spcPct val="0"/>
              </a:spcBef>
            </a:pPr>
            <a:r>
              <a:rPr lang="ro-RO" sz="1200" spc="60" dirty="0">
                <a:solidFill>
                  <a:srgbClr val="26315E"/>
                </a:solidFill>
                <a:latin typeface="Arial"/>
              </a:rPr>
              <a:t>Text scris de </a:t>
            </a:r>
            <a:r>
              <a:rPr lang="en-US" sz="1200" spc="60" dirty="0">
                <a:solidFill>
                  <a:srgbClr val="26315E"/>
                </a:solidFill>
                <a:latin typeface="Arial"/>
              </a:rPr>
              <a:t>Melody Feathers</a:t>
            </a:r>
          </a:p>
        </p:txBody>
      </p:sp>
      <p:sp>
        <p:nvSpPr>
          <p:cNvPr id="10" name="TextBox 10"/>
          <p:cNvSpPr txBox="1"/>
          <p:nvPr/>
        </p:nvSpPr>
        <p:spPr>
          <a:xfrm>
            <a:off x="2406613" y="6856670"/>
            <a:ext cx="2727289" cy="287130"/>
          </a:xfrm>
          <a:prstGeom prst="rect">
            <a:avLst/>
          </a:prstGeom>
        </p:spPr>
        <p:txBody>
          <a:bodyPr wrap="square" lIns="0" tIns="0" rIns="0" bIns="0" rtlCol="0" anchor="t">
            <a:spAutoFit/>
          </a:bodyPr>
          <a:lstStyle/>
          <a:p>
            <a:pPr algn="ctr">
              <a:lnSpc>
                <a:spcPts val="2380"/>
              </a:lnSpc>
            </a:pPr>
            <a:r>
              <a:rPr lang="ro-RO" sz="1700" dirty="0">
                <a:solidFill>
                  <a:srgbClr val="26315E"/>
                </a:solidFill>
                <a:latin typeface="Canva Sans Bold"/>
              </a:rPr>
              <a:t>Fii o lumină în oraș</a:t>
            </a:r>
            <a:r>
              <a:rPr lang="en-US" sz="1700" dirty="0">
                <a:solidFill>
                  <a:srgbClr val="26315E"/>
                </a:solidFill>
                <a:latin typeface="Canva Sans Bold"/>
              </a:rPr>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887745" flipV="1">
            <a:off x="5407231" y="-1115051"/>
            <a:ext cx="3024000" cy="3264777"/>
          </a:xfrm>
          <a:custGeom>
            <a:avLst/>
            <a:gdLst/>
            <a:ahLst/>
            <a:cxnLst/>
            <a:rect l="l" t="t" r="r" b="b"/>
            <a:pathLst>
              <a:path w="3024000" h="3264777">
                <a:moveTo>
                  <a:pt x="0" y="3264777"/>
                </a:moveTo>
                <a:lnTo>
                  <a:pt x="3024000" y="3264777"/>
                </a:lnTo>
                <a:lnTo>
                  <a:pt x="3024000" y="0"/>
                </a:lnTo>
                <a:lnTo>
                  <a:pt x="0" y="0"/>
                </a:lnTo>
                <a:lnTo>
                  <a:pt x="0" y="3264777"/>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699702" flipH="1">
            <a:off x="-756006" y="8697061"/>
            <a:ext cx="3024000" cy="3024000"/>
          </a:xfrm>
          <a:custGeom>
            <a:avLst/>
            <a:gdLst/>
            <a:ahLst/>
            <a:cxnLst/>
            <a:rect l="l" t="t" r="r" b="b"/>
            <a:pathLst>
              <a:path w="3024000" h="3024000">
                <a:moveTo>
                  <a:pt x="3024000" y="0"/>
                </a:moveTo>
                <a:lnTo>
                  <a:pt x="0" y="0"/>
                </a:lnTo>
                <a:lnTo>
                  <a:pt x="0" y="3024000"/>
                </a:lnTo>
                <a:lnTo>
                  <a:pt x="3024000" y="3024000"/>
                </a:lnTo>
                <a:lnTo>
                  <a:pt x="302400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AutoShape 4"/>
          <p:cNvSpPr/>
          <p:nvPr/>
        </p:nvSpPr>
        <p:spPr>
          <a:xfrm>
            <a:off x="812229" y="9926475"/>
            <a:ext cx="3990996" cy="0"/>
          </a:xfrm>
          <a:prstGeom prst="line">
            <a:avLst/>
          </a:prstGeom>
          <a:ln w="19050" cap="rnd">
            <a:solidFill>
              <a:srgbClr val="26315E"/>
            </a:solidFill>
            <a:prstDash val="solid"/>
            <a:headEnd type="none" w="sm" len="sm"/>
            <a:tailEnd type="none" w="sm" len="sm"/>
          </a:ln>
        </p:spPr>
        <p:txBody>
          <a:bodyPr/>
          <a:lstStyle/>
          <a:p>
            <a:endParaRPr lang="en-US"/>
          </a:p>
        </p:txBody>
      </p:sp>
      <p:sp>
        <p:nvSpPr>
          <p:cNvPr id="5" name="AutoShape 5"/>
          <p:cNvSpPr/>
          <p:nvPr/>
        </p:nvSpPr>
        <p:spPr>
          <a:xfrm>
            <a:off x="2842330" y="746564"/>
            <a:ext cx="2832098" cy="0"/>
          </a:xfrm>
          <a:prstGeom prst="line">
            <a:avLst/>
          </a:prstGeom>
          <a:ln w="19050" cap="rnd">
            <a:solidFill>
              <a:srgbClr val="26315E"/>
            </a:solidFill>
            <a:prstDash val="solid"/>
            <a:headEnd type="none" w="sm" len="sm"/>
            <a:tailEnd type="none" w="sm" len="sm"/>
          </a:ln>
        </p:spPr>
        <p:txBody>
          <a:bodyPr/>
          <a:lstStyle/>
          <a:p>
            <a:endParaRPr lang="en-US"/>
          </a:p>
        </p:txBody>
      </p:sp>
      <p:sp>
        <p:nvSpPr>
          <p:cNvPr id="6" name="Freeform 6"/>
          <p:cNvSpPr/>
          <p:nvPr/>
        </p:nvSpPr>
        <p:spPr>
          <a:xfrm>
            <a:off x="720000" y="2574543"/>
            <a:ext cx="3989694" cy="987449"/>
          </a:xfrm>
          <a:custGeom>
            <a:avLst/>
            <a:gdLst/>
            <a:ahLst/>
            <a:cxnLst/>
            <a:rect l="l" t="t" r="r" b="b"/>
            <a:pathLst>
              <a:path w="3989694" h="987449">
                <a:moveTo>
                  <a:pt x="0" y="0"/>
                </a:moveTo>
                <a:lnTo>
                  <a:pt x="3989694" y="0"/>
                </a:lnTo>
                <a:lnTo>
                  <a:pt x="3989694" y="987449"/>
                </a:lnTo>
                <a:lnTo>
                  <a:pt x="0" y="9874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4497187" y="2574543"/>
            <a:ext cx="2674684" cy="987449"/>
          </a:xfrm>
          <a:custGeom>
            <a:avLst/>
            <a:gdLst/>
            <a:ahLst/>
            <a:cxnLst/>
            <a:rect l="l" t="t" r="r" b="b"/>
            <a:pathLst>
              <a:path w="2674684" h="987449">
                <a:moveTo>
                  <a:pt x="0" y="0"/>
                </a:moveTo>
                <a:lnTo>
                  <a:pt x="2674683" y="0"/>
                </a:lnTo>
                <a:lnTo>
                  <a:pt x="2674683" y="987449"/>
                </a:lnTo>
                <a:lnTo>
                  <a:pt x="0" y="987449"/>
                </a:lnTo>
                <a:lnTo>
                  <a:pt x="0" y="0"/>
                </a:lnTo>
                <a:close/>
              </a:path>
            </a:pathLst>
          </a:custGeom>
          <a:blipFill>
            <a:blip r:embed="rId6">
              <a:extLst>
                <a:ext uri="{96DAC541-7B7A-43D3-8B79-37D633B846F1}">
                  <asvg:svgBlip xmlns:asvg="http://schemas.microsoft.com/office/drawing/2016/SVG/main" r:embed="rId7"/>
                </a:ext>
              </a:extLst>
            </a:blip>
            <a:stretch>
              <a:fillRect l="-49165"/>
            </a:stretch>
          </a:blipFill>
        </p:spPr>
        <p:txBody>
          <a:bodyPr/>
          <a:lstStyle/>
          <a:p>
            <a:endParaRPr lang="en-US"/>
          </a:p>
        </p:txBody>
      </p:sp>
      <p:sp>
        <p:nvSpPr>
          <p:cNvPr id="8" name="Freeform 8"/>
          <p:cNvSpPr/>
          <p:nvPr/>
        </p:nvSpPr>
        <p:spPr>
          <a:xfrm>
            <a:off x="5803699" y="248010"/>
            <a:ext cx="1000301" cy="1000301"/>
          </a:xfrm>
          <a:custGeom>
            <a:avLst/>
            <a:gdLst/>
            <a:ahLst/>
            <a:cxnLst/>
            <a:rect l="l" t="t" r="r" b="b"/>
            <a:pathLst>
              <a:path w="1000301" h="1000301">
                <a:moveTo>
                  <a:pt x="0" y="0"/>
                </a:moveTo>
                <a:lnTo>
                  <a:pt x="1000301" y="0"/>
                </a:lnTo>
                <a:lnTo>
                  <a:pt x="1000301" y="1000300"/>
                </a:lnTo>
                <a:lnTo>
                  <a:pt x="0" y="1000300"/>
                </a:lnTo>
                <a:lnTo>
                  <a:pt x="0" y="0"/>
                </a:lnTo>
                <a:close/>
              </a:path>
            </a:pathLst>
          </a:custGeom>
          <a:blipFill>
            <a:blip r:embed="rId8"/>
            <a:stretch>
              <a:fillRect/>
            </a:stretch>
          </a:blipFill>
        </p:spPr>
        <p:txBody>
          <a:bodyPr/>
          <a:lstStyle/>
          <a:p>
            <a:endParaRPr lang="en-US"/>
          </a:p>
        </p:txBody>
      </p:sp>
      <p:sp>
        <p:nvSpPr>
          <p:cNvPr id="9" name="TextBox 9"/>
          <p:cNvSpPr txBox="1"/>
          <p:nvPr/>
        </p:nvSpPr>
        <p:spPr>
          <a:xfrm>
            <a:off x="755994" y="4022611"/>
            <a:ext cx="6324622" cy="4558748"/>
          </a:xfrm>
          <a:prstGeom prst="rect">
            <a:avLst/>
          </a:prstGeom>
        </p:spPr>
        <p:txBody>
          <a:bodyPr lIns="0" tIns="0" rIns="0" bIns="0" rtlCol="0" anchor="t">
            <a:spAutoFit/>
          </a:bodyPr>
          <a:lstStyle/>
          <a:p>
            <a:pPr algn="just">
              <a:lnSpc>
                <a:spcPts val="1679"/>
              </a:lnSpc>
            </a:pPr>
            <a:r>
              <a:rPr lang="ro-RO" sz="1200" spc="60" dirty="0">
                <a:solidFill>
                  <a:srgbClr val="26315E"/>
                </a:solidFill>
                <a:latin typeface="Arial Bold"/>
              </a:rPr>
              <a:t>Idee de scenariu scenetă</a:t>
            </a:r>
            <a:endParaRPr lang="en-US" sz="1200" spc="60" dirty="0">
              <a:solidFill>
                <a:srgbClr val="26315E"/>
              </a:solidFill>
              <a:latin typeface="Arial Bold"/>
            </a:endParaRPr>
          </a:p>
          <a:p>
            <a:pPr algn="just">
              <a:lnSpc>
                <a:spcPts val="1679"/>
              </a:lnSpc>
            </a:pPr>
            <a:endParaRPr lang="en-US" sz="1200" b="1" spc="60" dirty="0">
              <a:solidFill>
                <a:srgbClr val="26315E"/>
              </a:solidFill>
              <a:latin typeface="Arial Bold"/>
            </a:endParaRPr>
          </a:p>
          <a:p>
            <a:pPr algn="just">
              <a:lnSpc>
                <a:spcPts val="1679"/>
              </a:lnSpc>
            </a:pPr>
            <a:r>
              <a:rPr lang="ro-RO" sz="1200" b="1" spc="60" dirty="0">
                <a:solidFill>
                  <a:srgbClr val="26315E"/>
                </a:solidFill>
                <a:latin typeface="Arial"/>
              </a:rPr>
              <a:t>„Campionii compasiunii: Răspândim bunătatea în oraș”</a:t>
            </a:r>
            <a:endParaRPr lang="en-US" sz="1200" spc="60" dirty="0">
              <a:solidFill>
                <a:srgbClr val="26315E"/>
              </a:solidFill>
              <a:latin typeface="Arial"/>
            </a:endParaRPr>
          </a:p>
          <a:p>
            <a:pPr algn="just">
              <a:lnSpc>
                <a:spcPts val="1679"/>
              </a:lnSpc>
            </a:pPr>
            <a:endParaRPr lang="en-US" sz="1200" spc="60" dirty="0">
              <a:solidFill>
                <a:srgbClr val="26315E"/>
              </a:solidFill>
              <a:latin typeface="Arial"/>
            </a:endParaRPr>
          </a:p>
          <a:p>
            <a:pPr algn="just">
              <a:lnSpc>
                <a:spcPts val="1679"/>
              </a:lnSpc>
            </a:pPr>
            <a:r>
              <a:rPr lang="ro-RO" sz="1200" b="1" spc="60" dirty="0">
                <a:solidFill>
                  <a:srgbClr val="26315E"/>
                </a:solidFill>
                <a:latin typeface="Arial"/>
              </a:rPr>
              <a:t>Introducere</a:t>
            </a:r>
            <a:endParaRPr lang="en-US" sz="1200" b="1" spc="60" dirty="0">
              <a:solidFill>
                <a:srgbClr val="26315E"/>
              </a:solidFill>
              <a:latin typeface="Arial"/>
            </a:endParaRPr>
          </a:p>
          <a:p>
            <a:pPr algn="just">
              <a:lnSpc>
                <a:spcPts val="1679"/>
              </a:lnSpc>
            </a:pPr>
            <a:endParaRPr lang="en-US" sz="1200" b="1" spc="60" dirty="0">
              <a:solidFill>
                <a:srgbClr val="26315E"/>
              </a:solidFill>
              <a:latin typeface="Arial"/>
            </a:endParaRPr>
          </a:p>
          <a:p>
            <a:pPr algn="just">
              <a:lnSpc>
                <a:spcPts val="1679"/>
              </a:lnSpc>
            </a:pPr>
            <a:r>
              <a:rPr lang="ro-RO" sz="1200" spc="60" dirty="0">
                <a:solidFill>
                  <a:srgbClr val="26315E"/>
                </a:solidFill>
                <a:latin typeface="Arial"/>
              </a:rPr>
              <a:t>Gazda</a:t>
            </a:r>
            <a:r>
              <a:rPr lang="en-US" sz="1200" spc="60" dirty="0">
                <a:solidFill>
                  <a:srgbClr val="26315E"/>
                </a:solidFill>
                <a:latin typeface="Arial"/>
              </a:rPr>
              <a:t>: </a:t>
            </a:r>
            <a:r>
              <a:rPr lang="ro-RO" sz="1200" spc="60" dirty="0">
                <a:solidFill>
                  <a:srgbClr val="26315E"/>
                </a:solidFill>
                <a:latin typeface="Arial"/>
              </a:rPr>
              <a:t>(Cu entuziasm</a:t>
            </a:r>
            <a:r>
              <a:rPr lang="en-US" sz="1200" spc="60" dirty="0">
                <a:solidFill>
                  <a:srgbClr val="26315E"/>
                </a:solidFill>
                <a:latin typeface="Arial"/>
              </a:rPr>
              <a:t>) </a:t>
            </a:r>
            <a:r>
              <a:rPr lang="ro-RO" sz="1200" spc="60" dirty="0">
                <a:solidFill>
                  <a:srgbClr val="26315E"/>
                </a:solidFill>
                <a:latin typeface="Arial"/>
              </a:rPr>
              <a:t>„Salutare, prieteni!” Pornim în aventuri care inspiră pentru transformarea lumii noastre într-un loc mai bun. Astăzi avem o misiune înduioșătoare – să învățăm despre compasiune și să răspândim bunătate peste tot prin oraș. Pregătiți-vă să deveniți adevărați campioni ai compasiunii!”</a:t>
            </a:r>
            <a:endParaRPr lang="en-US" sz="1200" spc="60" dirty="0">
              <a:solidFill>
                <a:srgbClr val="26315E"/>
              </a:solidFill>
              <a:latin typeface="Arial"/>
            </a:endParaRPr>
          </a:p>
          <a:p>
            <a:pPr algn="just">
              <a:lnSpc>
                <a:spcPts val="1679"/>
              </a:lnSpc>
            </a:pPr>
            <a:endParaRPr lang="en-US" sz="1200" spc="60" dirty="0">
              <a:solidFill>
                <a:srgbClr val="26315E"/>
              </a:solidFill>
              <a:latin typeface="Arial"/>
            </a:endParaRPr>
          </a:p>
          <a:p>
            <a:pPr algn="just">
              <a:lnSpc>
                <a:spcPts val="1679"/>
              </a:lnSpc>
            </a:pPr>
            <a:r>
              <a:rPr lang="en-US" sz="1200" b="1" spc="60" dirty="0" err="1">
                <a:solidFill>
                  <a:srgbClr val="26315E"/>
                </a:solidFill>
                <a:latin typeface="Arial"/>
              </a:rPr>
              <a:t>Scen</a:t>
            </a:r>
            <a:r>
              <a:rPr lang="ro-RO" sz="1200" b="1" spc="60" dirty="0">
                <a:solidFill>
                  <a:srgbClr val="26315E"/>
                </a:solidFill>
                <a:latin typeface="Arial"/>
              </a:rPr>
              <a:t>a</a:t>
            </a:r>
            <a:r>
              <a:rPr lang="en-US" sz="1200" b="1" spc="60" dirty="0">
                <a:solidFill>
                  <a:srgbClr val="26315E"/>
                </a:solidFill>
                <a:latin typeface="Arial"/>
              </a:rPr>
              <a:t> 1: </a:t>
            </a:r>
            <a:r>
              <a:rPr lang="ro-RO" sz="1200" b="1" spc="60" dirty="0">
                <a:solidFill>
                  <a:srgbClr val="26315E"/>
                </a:solidFill>
                <a:latin typeface="Arial"/>
              </a:rPr>
              <a:t>Apel la compasiune</a:t>
            </a:r>
            <a:endParaRPr lang="en-US" sz="1200" b="1" spc="60" dirty="0">
              <a:solidFill>
                <a:srgbClr val="26315E"/>
              </a:solidFill>
              <a:latin typeface="Arial"/>
            </a:endParaRPr>
          </a:p>
          <a:p>
            <a:pPr algn="just">
              <a:lnSpc>
                <a:spcPts val="1679"/>
              </a:lnSpc>
            </a:pPr>
            <a:r>
              <a:rPr lang="ro-RO" sz="1200" spc="60" dirty="0">
                <a:solidFill>
                  <a:srgbClr val="26315E"/>
                </a:solidFill>
                <a:latin typeface="Arial"/>
              </a:rPr>
              <a:t>Gazda</a:t>
            </a:r>
            <a:r>
              <a:rPr lang="en-US" sz="1200" spc="60" dirty="0">
                <a:solidFill>
                  <a:srgbClr val="26315E"/>
                </a:solidFill>
                <a:latin typeface="Arial"/>
              </a:rPr>
              <a:t>: </a:t>
            </a:r>
            <a:r>
              <a:rPr lang="ro-RO" sz="1200" spc="60" dirty="0">
                <a:solidFill>
                  <a:srgbClr val="26315E"/>
                </a:solidFill>
                <a:latin typeface="Arial"/>
              </a:rPr>
              <a:t>„Călătoria noastră începe cu un apel magic la compasiune. Haideți să mergem pe calea bunătății și să vedem unde ne duce!”</a:t>
            </a:r>
            <a:endParaRPr lang="en-US" sz="1200" spc="60" dirty="0">
              <a:solidFill>
                <a:srgbClr val="26315E"/>
              </a:solidFill>
              <a:latin typeface="Arial"/>
            </a:endParaRPr>
          </a:p>
          <a:p>
            <a:pPr algn="just">
              <a:lnSpc>
                <a:spcPts val="1679"/>
              </a:lnSpc>
            </a:pPr>
            <a:endParaRPr lang="en-US" sz="1200" spc="60" dirty="0">
              <a:solidFill>
                <a:srgbClr val="26315E"/>
              </a:solidFill>
              <a:latin typeface="Arial"/>
            </a:endParaRPr>
          </a:p>
          <a:p>
            <a:pPr algn="just">
              <a:lnSpc>
                <a:spcPts val="1679"/>
              </a:lnSpc>
            </a:pPr>
            <a:r>
              <a:rPr lang="en-US" sz="1200" spc="60" dirty="0">
                <a:solidFill>
                  <a:srgbClr val="26315E"/>
                </a:solidFill>
                <a:latin typeface="Arial"/>
              </a:rPr>
              <a:t>[</a:t>
            </a:r>
            <a:r>
              <a:rPr lang="ro-RO" sz="1200" spc="60" dirty="0">
                <a:solidFill>
                  <a:srgbClr val="26315E"/>
                </a:solidFill>
                <a:latin typeface="Arial"/>
              </a:rPr>
              <a:t>Schimbare de scenă: copiii primesc o scrisoare sau un apel misterios</a:t>
            </a:r>
            <a:r>
              <a:rPr lang="en-US" sz="1200" spc="60" dirty="0">
                <a:solidFill>
                  <a:srgbClr val="26315E"/>
                </a:solidFill>
                <a:latin typeface="Arial"/>
              </a:rPr>
              <a:t>]</a:t>
            </a:r>
          </a:p>
          <a:p>
            <a:pPr algn="just">
              <a:lnSpc>
                <a:spcPts val="1679"/>
              </a:lnSpc>
            </a:pPr>
            <a:endParaRPr lang="en-US" sz="1200" spc="60" dirty="0">
              <a:solidFill>
                <a:srgbClr val="26315E"/>
              </a:solidFill>
              <a:latin typeface="Arial"/>
            </a:endParaRPr>
          </a:p>
          <a:p>
            <a:pPr algn="just">
              <a:lnSpc>
                <a:spcPts val="1679"/>
              </a:lnSpc>
            </a:pPr>
            <a:r>
              <a:rPr lang="ro-RO" sz="1200" spc="60" dirty="0">
                <a:solidFill>
                  <a:srgbClr val="26315E"/>
                </a:solidFill>
                <a:latin typeface="Arial"/>
              </a:rPr>
              <a:t>Copil</a:t>
            </a:r>
            <a:r>
              <a:rPr lang="en-US" sz="1200" spc="60" dirty="0">
                <a:solidFill>
                  <a:srgbClr val="26315E"/>
                </a:solidFill>
                <a:latin typeface="Arial"/>
              </a:rPr>
              <a:t>: </a:t>
            </a:r>
            <a:r>
              <a:rPr lang="ro-RO" sz="1200" spc="60" dirty="0">
                <a:solidFill>
                  <a:srgbClr val="26315E"/>
                </a:solidFill>
                <a:latin typeface="Arial"/>
              </a:rPr>
              <a:t>„Hai, am primit o scrisoare specială! Spune că este nevoie de noi pentru a răspândi bunătatea în oraș. Să mergem!”</a:t>
            </a:r>
            <a:endParaRPr lang="en-US" sz="1200" spc="60" dirty="0">
              <a:solidFill>
                <a:srgbClr val="26315E"/>
              </a:solidFill>
              <a:latin typeface="Arial"/>
            </a:endParaRPr>
          </a:p>
          <a:p>
            <a:pPr algn="just">
              <a:lnSpc>
                <a:spcPts val="1679"/>
              </a:lnSpc>
            </a:pPr>
            <a:endParaRPr lang="en-US" sz="1200" spc="60" dirty="0">
              <a:solidFill>
                <a:srgbClr val="26315E"/>
              </a:solidFill>
              <a:latin typeface="Arial"/>
            </a:endParaRPr>
          </a:p>
          <a:p>
            <a:pPr algn="just">
              <a:lnSpc>
                <a:spcPts val="1679"/>
              </a:lnSpc>
            </a:pPr>
            <a:endParaRPr lang="en-US" sz="1200" spc="60" dirty="0">
              <a:solidFill>
                <a:srgbClr val="26315E"/>
              </a:solidFill>
              <a:latin typeface="Arial"/>
            </a:endParaRPr>
          </a:p>
        </p:txBody>
      </p:sp>
      <p:sp>
        <p:nvSpPr>
          <p:cNvPr id="10" name="TextBox 10"/>
          <p:cNvSpPr txBox="1"/>
          <p:nvPr/>
        </p:nvSpPr>
        <p:spPr>
          <a:xfrm>
            <a:off x="4947226" y="9836707"/>
            <a:ext cx="2224645" cy="179536"/>
          </a:xfrm>
          <a:prstGeom prst="rect">
            <a:avLst/>
          </a:prstGeom>
        </p:spPr>
        <p:txBody>
          <a:bodyPr lIns="0" tIns="0" rIns="0" bIns="0" rtlCol="0" anchor="t">
            <a:spAutoFit/>
          </a:bodyPr>
          <a:lstStyle/>
          <a:p>
            <a:pPr algn="ctr">
              <a:lnSpc>
                <a:spcPts val="1439"/>
              </a:lnSpc>
            </a:pPr>
            <a:r>
              <a:rPr lang="ro-RO" sz="1200" spc="120" dirty="0">
                <a:solidFill>
                  <a:srgbClr val="26315E"/>
                </a:solidFill>
                <a:latin typeface="Arial"/>
              </a:rPr>
              <a:t>Slujirea copiilor</a:t>
            </a:r>
            <a:endParaRPr lang="en-US" sz="1200" spc="120" dirty="0">
              <a:solidFill>
                <a:srgbClr val="26315E"/>
              </a:solidFill>
              <a:latin typeface="Arial"/>
            </a:endParaRPr>
          </a:p>
        </p:txBody>
      </p:sp>
      <p:sp>
        <p:nvSpPr>
          <p:cNvPr id="11" name="TextBox 11"/>
          <p:cNvSpPr txBox="1"/>
          <p:nvPr/>
        </p:nvSpPr>
        <p:spPr>
          <a:xfrm>
            <a:off x="1662978" y="1091710"/>
            <a:ext cx="4396569" cy="743793"/>
          </a:xfrm>
          <a:prstGeom prst="rect">
            <a:avLst/>
          </a:prstGeom>
        </p:spPr>
        <p:txBody>
          <a:bodyPr lIns="0" tIns="0" rIns="0" bIns="0" rtlCol="0" anchor="t">
            <a:spAutoFit/>
          </a:bodyPr>
          <a:lstStyle/>
          <a:p>
            <a:pPr algn="ctr">
              <a:lnSpc>
                <a:spcPts val="2880"/>
              </a:lnSpc>
            </a:pPr>
            <a:r>
              <a:rPr lang="ro-RO" sz="2400" spc="120" dirty="0">
                <a:solidFill>
                  <a:srgbClr val="26315E"/>
                </a:solidFill>
                <a:latin typeface="Arial Bold"/>
              </a:rPr>
              <a:t>ZI de BINE pentru COPII</a:t>
            </a:r>
            <a:endParaRPr lang="en-US" sz="2400" spc="120" dirty="0">
              <a:solidFill>
                <a:srgbClr val="26315E"/>
              </a:solidFill>
              <a:latin typeface="Arial Bold"/>
            </a:endParaRPr>
          </a:p>
          <a:p>
            <a:pPr algn="ctr">
              <a:lnSpc>
                <a:spcPts val="2880"/>
              </a:lnSpc>
            </a:pPr>
            <a:r>
              <a:rPr lang="en-US" sz="2400" spc="120" dirty="0">
                <a:solidFill>
                  <a:srgbClr val="26315E"/>
                </a:solidFill>
                <a:latin typeface="Arial Bold"/>
              </a:rPr>
              <a:t>2024</a:t>
            </a:r>
          </a:p>
        </p:txBody>
      </p:sp>
      <p:sp>
        <p:nvSpPr>
          <p:cNvPr id="12" name="TextBox 12"/>
          <p:cNvSpPr txBox="1"/>
          <p:nvPr/>
        </p:nvSpPr>
        <p:spPr>
          <a:xfrm>
            <a:off x="343570" y="627452"/>
            <a:ext cx="2332290" cy="247650"/>
          </a:xfrm>
          <a:prstGeom prst="rect">
            <a:avLst/>
          </a:prstGeom>
        </p:spPr>
        <p:txBody>
          <a:bodyPr lIns="0" tIns="0" rIns="0" bIns="0" rtlCol="0" anchor="t">
            <a:spAutoFit/>
          </a:bodyPr>
          <a:lstStyle/>
          <a:p>
            <a:pPr algn="r">
              <a:lnSpc>
                <a:spcPts val="1919"/>
              </a:lnSpc>
            </a:pPr>
            <a:r>
              <a:rPr lang="ro-RO" sz="1599" spc="159" dirty="0">
                <a:solidFill>
                  <a:srgbClr val="26315E"/>
                </a:solidFill>
                <a:latin typeface="Cerebri Bold"/>
              </a:rPr>
              <a:t>16 martie </a:t>
            </a:r>
            <a:r>
              <a:rPr lang="en-US" sz="1599" spc="159" dirty="0">
                <a:solidFill>
                  <a:srgbClr val="26315E"/>
                </a:solidFill>
                <a:latin typeface="Cerebri Bold"/>
              </a:rPr>
              <a:t>2024</a:t>
            </a:r>
          </a:p>
        </p:txBody>
      </p:sp>
      <p:sp>
        <p:nvSpPr>
          <p:cNvPr id="13" name="TextBox 13"/>
          <p:cNvSpPr txBox="1"/>
          <p:nvPr/>
        </p:nvSpPr>
        <p:spPr>
          <a:xfrm>
            <a:off x="2160210" y="2154558"/>
            <a:ext cx="3239580" cy="376000"/>
          </a:xfrm>
          <a:prstGeom prst="rect">
            <a:avLst/>
          </a:prstGeom>
        </p:spPr>
        <p:txBody>
          <a:bodyPr lIns="0" tIns="0" rIns="0" bIns="0" rtlCol="0" anchor="t">
            <a:spAutoFit/>
          </a:bodyPr>
          <a:lstStyle/>
          <a:p>
            <a:pPr algn="ctr">
              <a:lnSpc>
                <a:spcPts val="3101"/>
              </a:lnSpc>
            </a:pPr>
            <a:r>
              <a:rPr lang="ro-RO" sz="2215" dirty="0">
                <a:solidFill>
                  <a:srgbClr val="26315E"/>
                </a:solidFill>
                <a:latin typeface="Arial Bold Italics"/>
              </a:rPr>
              <a:t>O lumină în oraș</a:t>
            </a:r>
            <a:endParaRPr lang="en-US" sz="2215" dirty="0">
              <a:solidFill>
                <a:srgbClr val="26315E"/>
              </a:solidFill>
              <a:latin typeface="Arial Bold Italics"/>
            </a:endParaRPr>
          </a:p>
        </p:txBody>
      </p:sp>
    </p:spTree>
    <p:extLst>
      <p:ext uri="{BB962C8B-B14F-4D97-AF65-F5344CB8AC3E}">
        <p14:creationId xmlns:p14="http://schemas.microsoft.com/office/powerpoint/2010/main" val="3344381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887745" flipV="1">
            <a:off x="5407231" y="-1115051"/>
            <a:ext cx="3024000" cy="3264777"/>
          </a:xfrm>
          <a:custGeom>
            <a:avLst/>
            <a:gdLst/>
            <a:ahLst/>
            <a:cxnLst/>
            <a:rect l="l" t="t" r="r" b="b"/>
            <a:pathLst>
              <a:path w="3024000" h="3264777">
                <a:moveTo>
                  <a:pt x="0" y="3264777"/>
                </a:moveTo>
                <a:lnTo>
                  <a:pt x="3024000" y="3264777"/>
                </a:lnTo>
                <a:lnTo>
                  <a:pt x="3024000" y="0"/>
                </a:lnTo>
                <a:lnTo>
                  <a:pt x="0" y="0"/>
                </a:lnTo>
                <a:lnTo>
                  <a:pt x="0" y="3264777"/>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699702" flipH="1">
            <a:off x="-1049797" y="8727987"/>
            <a:ext cx="3024000" cy="3024000"/>
          </a:xfrm>
          <a:custGeom>
            <a:avLst/>
            <a:gdLst/>
            <a:ahLst/>
            <a:cxnLst/>
            <a:rect l="l" t="t" r="r" b="b"/>
            <a:pathLst>
              <a:path w="3024000" h="3024000">
                <a:moveTo>
                  <a:pt x="3024000" y="0"/>
                </a:moveTo>
                <a:lnTo>
                  <a:pt x="0" y="0"/>
                </a:lnTo>
                <a:lnTo>
                  <a:pt x="0" y="3024000"/>
                </a:lnTo>
                <a:lnTo>
                  <a:pt x="3024000" y="3024000"/>
                </a:lnTo>
                <a:lnTo>
                  <a:pt x="302400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AutoShape 4"/>
          <p:cNvSpPr/>
          <p:nvPr/>
        </p:nvSpPr>
        <p:spPr>
          <a:xfrm>
            <a:off x="812229" y="9926475"/>
            <a:ext cx="3990996" cy="0"/>
          </a:xfrm>
          <a:prstGeom prst="line">
            <a:avLst/>
          </a:prstGeom>
          <a:ln w="19050" cap="rnd">
            <a:solidFill>
              <a:srgbClr val="26315E"/>
            </a:solidFill>
            <a:prstDash val="solid"/>
            <a:headEnd type="none" w="sm" len="sm"/>
            <a:tailEnd type="none" w="sm" len="sm"/>
          </a:ln>
        </p:spPr>
        <p:txBody>
          <a:bodyPr/>
          <a:lstStyle/>
          <a:p>
            <a:endParaRPr lang="en-US"/>
          </a:p>
        </p:txBody>
      </p:sp>
      <p:sp>
        <p:nvSpPr>
          <p:cNvPr id="5" name="AutoShape 5"/>
          <p:cNvSpPr/>
          <p:nvPr/>
        </p:nvSpPr>
        <p:spPr>
          <a:xfrm>
            <a:off x="2859369" y="756089"/>
            <a:ext cx="2832098" cy="0"/>
          </a:xfrm>
          <a:prstGeom prst="line">
            <a:avLst/>
          </a:prstGeom>
          <a:ln w="19050" cap="rnd">
            <a:solidFill>
              <a:srgbClr val="26315E"/>
            </a:solidFill>
            <a:prstDash val="solid"/>
            <a:headEnd type="none" w="sm" len="sm"/>
            <a:tailEnd type="none" w="sm" len="sm"/>
          </a:ln>
        </p:spPr>
        <p:txBody>
          <a:bodyPr/>
          <a:lstStyle/>
          <a:p>
            <a:endParaRPr lang="en-US"/>
          </a:p>
        </p:txBody>
      </p:sp>
      <p:sp>
        <p:nvSpPr>
          <p:cNvPr id="6" name="Freeform 6"/>
          <p:cNvSpPr/>
          <p:nvPr/>
        </p:nvSpPr>
        <p:spPr>
          <a:xfrm>
            <a:off x="4383418" y="973203"/>
            <a:ext cx="1625262" cy="902020"/>
          </a:xfrm>
          <a:custGeom>
            <a:avLst/>
            <a:gdLst/>
            <a:ahLst/>
            <a:cxnLst/>
            <a:rect l="l" t="t" r="r" b="b"/>
            <a:pathLst>
              <a:path w="1625262" h="902020">
                <a:moveTo>
                  <a:pt x="0" y="0"/>
                </a:moveTo>
                <a:lnTo>
                  <a:pt x="1625262" y="0"/>
                </a:lnTo>
                <a:lnTo>
                  <a:pt x="1625262" y="902021"/>
                </a:lnTo>
                <a:lnTo>
                  <a:pt x="0" y="9020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7"/>
          <p:cNvSpPr txBox="1"/>
          <p:nvPr/>
        </p:nvSpPr>
        <p:spPr>
          <a:xfrm>
            <a:off x="812229" y="672700"/>
            <a:ext cx="2332290" cy="179536"/>
          </a:xfrm>
          <a:prstGeom prst="rect">
            <a:avLst/>
          </a:prstGeom>
        </p:spPr>
        <p:txBody>
          <a:bodyPr lIns="0" tIns="0" rIns="0" bIns="0" rtlCol="0" anchor="t">
            <a:spAutoFit/>
          </a:bodyPr>
          <a:lstStyle/>
          <a:p>
            <a:pPr algn="just">
              <a:lnSpc>
                <a:spcPts val="1439"/>
              </a:lnSpc>
            </a:pPr>
            <a:r>
              <a:rPr lang="ro-RO" sz="1100" spc="120" dirty="0">
                <a:solidFill>
                  <a:srgbClr val="26315E"/>
                </a:solidFill>
                <a:latin typeface="Arial Bold"/>
              </a:rPr>
              <a:t>ZI de BINE pentru  Copii</a:t>
            </a:r>
            <a:endParaRPr lang="en-US" sz="1100" spc="120" dirty="0">
              <a:solidFill>
                <a:srgbClr val="26315E"/>
              </a:solidFill>
              <a:latin typeface="Arial Bold"/>
            </a:endParaRPr>
          </a:p>
        </p:txBody>
      </p:sp>
      <p:sp>
        <p:nvSpPr>
          <p:cNvPr id="8" name="TextBox 8"/>
          <p:cNvSpPr txBox="1"/>
          <p:nvPr/>
        </p:nvSpPr>
        <p:spPr>
          <a:xfrm>
            <a:off x="4947225" y="9726450"/>
            <a:ext cx="2224645" cy="179536"/>
          </a:xfrm>
          <a:prstGeom prst="rect">
            <a:avLst/>
          </a:prstGeom>
        </p:spPr>
        <p:txBody>
          <a:bodyPr lIns="0" tIns="0" rIns="0" bIns="0" rtlCol="0" anchor="t">
            <a:spAutoFit/>
          </a:bodyPr>
          <a:lstStyle/>
          <a:p>
            <a:pPr algn="ctr">
              <a:lnSpc>
                <a:spcPts val="1439"/>
              </a:lnSpc>
            </a:pPr>
            <a:r>
              <a:rPr lang="ro-RO" sz="1200" spc="120" dirty="0">
                <a:solidFill>
                  <a:srgbClr val="26315E"/>
                </a:solidFill>
                <a:latin typeface="Arial"/>
              </a:rPr>
              <a:t>Slujirea copiilor</a:t>
            </a:r>
            <a:endParaRPr lang="en-US" sz="1200" spc="120" dirty="0">
              <a:solidFill>
                <a:srgbClr val="26315E"/>
              </a:solidFill>
              <a:latin typeface="Arial"/>
            </a:endParaRPr>
          </a:p>
        </p:txBody>
      </p:sp>
      <p:sp>
        <p:nvSpPr>
          <p:cNvPr id="9" name="TextBox 9"/>
          <p:cNvSpPr txBox="1"/>
          <p:nvPr/>
        </p:nvSpPr>
        <p:spPr>
          <a:xfrm>
            <a:off x="812229" y="1050091"/>
            <a:ext cx="5937821" cy="9580508"/>
          </a:xfrm>
          <a:prstGeom prst="rect">
            <a:avLst/>
          </a:prstGeom>
        </p:spPr>
        <p:txBody>
          <a:bodyPr wrap="square" lIns="0" tIns="0" rIns="0" bIns="0" rtlCol="0" anchor="t">
            <a:spAutoFit/>
          </a:bodyPr>
          <a:lstStyle/>
          <a:p>
            <a:pPr algn="just">
              <a:lnSpc>
                <a:spcPts val="1679"/>
              </a:lnSpc>
            </a:pPr>
            <a:endParaRPr dirty="0"/>
          </a:p>
          <a:p>
            <a:pPr algn="just">
              <a:lnSpc>
                <a:spcPts val="1679"/>
              </a:lnSpc>
            </a:pPr>
            <a:endParaRPr dirty="0"/>
          </a:p>
          <a:p>
            <a:pPr algn="just">
              <a:lnSpc>
                <a:spcPts val="1679"/>
              </a:lnSpc>
            </a:pPr>
            <a:r>
              <a:rPr lang="en-US" sz="1200" spc="60" dirty="0">
                <a:solidFill>
                  <a:srgbClr val="26315E"/>
                </a:solidFill>
                <a:latin typeface="Cerebri"/>
              </a:rPr>
              <a:t>[Tr</a:t>
            </a:r>
            <a:r>
              <a:rPr lang="ro-RO" sz="1200" spc="60" dirty="0" err="1">
                <a:solidFill>
                  <a:srgbClr val="26315E"/>
                </a:solidFill>
                <a:latin typeface="Cerebri"/>
              </a:rPr>
              <a:t>anziție</a:t>
            </a:r>
            <a:r>
              <a:rPr lang="ro-RO" sz="1200" spc="60" dirty="0">
                <a:solidFill>
                  <a:srgbClr val="26315E"/>
                </a:solidFill>
                <a:latin typeface="Cerebri"/>
              </a:rPr>
              <a:t> spre un oraș</a:t>
            </a:r>
            <a:r>
              <a:rPr lang="en-US" sz="1200" spc="60" dirty="0">
                <a:solidFill>
                  <a:srgbClr val="26315E"/>
                </a:solidFill>
                <a:latin typeface="Cerebri"/>
              </a:rPr>
              <a:t>]</a:t>
            </a:r>
          </a:p>
          <a:p>
            <a:pPr algn="just">
              <a:lnSpc>
                <a:spcPts val="1679"/>
              </a:lnSpc>
            </a:pPr>
            <a:endParaRPr lang="en-US" sz="1200" spc="60" dirty="0">
              <a:solidFill>
                <a:srgbClr val="26315E"/>
              </a:solidFill>
              <a:latin typeface="Cerebri"/>
            </a:endParaRPr>
          </a:p>
          <a:p>
            <a:pPr algn="just">
              <a:lnSpc>
                <a:spcPts val="1679"/>
              </a:lnSpc>
            </a:pPr>
            <a:r>
              <a:rPr lang="en-US" sz="1200" spc="60" dirty="0" err="1">
                <a:solidFill>
                  <a:srgbClr val="26315E"/>
                </a:solidFill>
                <a:latin typeface="Cerebri Bold"/>
              </a:rPr>
              <a:t>Scen</a:t>
            </a:r>
            <a:r>
              <a:rPr lang="ro-RO" sz="1200" spc="60" dirty="0">
                <a:solidFill>
                  <a:srgbClr val="26315E"/>
                </a:solidFill>
                <a:latin typeface="Cerebri Bold"/>
              </a:rPr>
              <a:t>a</a:t>
            </a:r>
            <a:r>
              <a:rPr lang="en-US" sz="1200" spc="60" dirty="0">
                <a:solidFill>
                  <a:srgbClr val="26315E"/>
                </a:solidFill>
                <a:latin typeface="Cerebri Bold"/>
              </a:rPr>
              <a:t> 2: </a:t>
            </a:r>
            <a:r>
              <a:rPr lang="ro-RO" sz="1200" spc="60" dirty="0">
                <a:solidFill>
                  <a:srgbClr val="26315E"/>
                </a:solidFill>
                <a:latin typeface="Cerebri Bold"/>
              </a:rPr>
              <a:t>Căutarea compasiunii</a:t>
            </a:r>
            <a:endParaRPr lang="en-US" sz="1200" spc="60" dirty="0">
              <a:solidFill>
                <a:srgbClr val="26315E"/>
              </a:solidFill>
              <a:latin typeface="Cerebri Bold"/>
            </a:endParaRPr>
          </a:p>
          <a:p>
            <a:pPr algn="just">
              <a:lnSpc>
                <a:spcPts val="1679"/>
              </a:lnSpc>
            </a:pPr>
            <a:r>
              <a:rPr lang="ro-RO" sz="1200" spc="60" dirty="0">
                <a:solidFill>
                  <a:srgbClr val="26315E"/>
                </a:solidFill>
                <a:latin typeface="Cerebri"/>
              </a:rPr>
              <a:t>Gazda</a:t>
            </a:r>
            <a:r>
              <a:rPr lang="en-US" sz="1200" spc="60" dirty="0">
                <a:solidFill>
                  <a:srgbClr val="26315E"/>
                </a:solidFill>
                <a:latin typeface="Cerebri"/>
              </a:rPr>
              <a:t>: </a:t>
            </a:r>
            <a:r>
              <a:rPr lang="ro-RO" sz="1200" spc="60" dirty="0">
                <a:solidFill>
                  <a:srgbClr val="26315E"/>
                </a:solidFill>
                <a:latin typeface="Cerebri"/>
              </a:rPr>
              <a:t>„Prima noastră misiune este să înțelegem ce este compasiunea. Să vorbim cu câțiva prieteni din oraș și să vedem cum putem să producem schimbări în lume.”</a:t>
            </a:r>
            <a:endParaRPr lang="en-US" sz="1200" spc="60" dirty="0">
              <a:solidFill>
                <a:srgbClr val="26315E"/>
              </a:solidFill>
              <a:latin typeface="Cerebri"/>
            </a:endParaRPr>
          </a:p>
          <a:p>
            <a:pPr algn="just">
              <a:lnSpc>
                <a:spcPts val="1679"/>
              </a:lnSpc>
            </a:pPr>
            <a:endParaRPr lang="en-US" sz="1200" spc="60" dirty="0">
              <a:solidFill>
                <a:srgbClr val="26315E"/>
              </a:solidFill>
              <a:latin typeface="Cerebri"/>
            </a:endParaRPr>
          </a:p>
          <a:p>
            <a:pPr algn="just">
              <a:lnSpc>
                <a:spcPts val="1679"/>
              </a:lnSpc>
            </a:pPr>
            <a:r>
              <a:rPr lang="en-US" sz="1200" spc="60" dirty="0">
                <a:solidFill>
                  <a:srgbClr val="26315E"/>
                </a:solidFill>
                <a:latin typeface="Cerebri"/>
              </a:rPr>
              <a:t>[</a:t>
            </a:r>
            <a:r>
              <a:rPr lang="ro-RO" sz="1200" spc="60" dirty="0">
                <a:solidFill>
                  <a:srgbClr val="26315E"/>
                </a:solidFill>
                <a:latin typeface="Cerebri"/>
              </a:rPr>
              <a:t>Copiii interacționează cu diferite personaje – persoane fără adăpost, vecini în vârstă și alți locuitori ai orașului. Întrebați-i ce cred că este compasiunea</a:t>
            </a:r>
            <a:r>
              <a:rPr lang="en-US" sz="1200" spc="60" dirty="0">
                <a:solidFill>
                  <a:srgbClr val="26315E"/>
                </a:solidFill>
                <a:latin typeface="Cerebri"/>
              </a:rPr>
              <a:t>.]</a:t>
            </a:r>
          </a:p>
          <a:p>
            <a:pPr algn="just">
              <a:lnSpc>
                <a:spcPts val="1679"/>
              </a:lnSpc>
            </a:pPr>
            <a:endParaRPr lang="en-US" sz="1200" spc="60" dirty="0">
              <a:solidFill>
                <a:srgbClr val="26315E"/>
              </a:solidFill>
              <a:latin typeface="Cerebri"/>
            </a:endParaRPr>
          </a:p>
          <a:p>
            <a:pPr algn="just">
              <a:lnSpc>
                <a:spcPts val="1679"/>
              </a:lnSpc>
            </a:pPr>
            <a:r>
              <a:rPr lang="ro-RO" sz="1200" spc="60" dirty="0">
                <a:solidFill>
                  <a:srgbClr val="26315E"/>
                </a:solidFill>
                <a:latin typeface="Cerebri"/>
              </a:rPr>
              <a:t>Copil</a:t>
            </a:r>
            <a:r>
              <a:rPr lang="en-US" sz="1200" spc="60" dirty="0">
                <a:solidFill>
                  <a:srgbClr val="26315E"/>
                </a:solidFill>
                <a:latin typeface="Cerebri"/>
              </a:rPr>
              <a:t>:</a:t>
            </a:r>
            <a:r>
              <a:rPr lang="ro-RO" sz="1200" spc="60" dirty="0">
                <a:solidFill>
                  <a:srgbClr val="26315E"/>
                </a:solidFill>
                <a:latin typeface="Cerebri"/>
              </a:rPr>
              <a:t> „Să ai compasiune înseamnă să îi ajuți pe alții și să îi faci să se simtă iubiți, nu-i așa?”</a:t>
            </a:r>
            <a:endParaRPr lang="en-US" sz="1200" spc="60" dirty="0">
              <a:solidFill>
                <a:srgbClr val="26315E"/>
              </a:solidFill>
              <a:latin typeface="Cerebri"/>
            </a:endParaRPr>
          </a:p>
          <a:p>
            <a:pPr algn="just">
              <a:lnSpc>
                <a:spcPts val="1679"/>
              </a:lnSpc>
            </a:pPr>
            <a:endParaRPr lang="en-US" sz="1200" spc="60" dirty="0">
              <a:solidFill>
                <a:srgbClr val="26315E"/>
              </a:solidFill>
              <a:latin typeface="Cerebri"/>
            </a:endParaRPr>
          </a:p>
          <a:p>
            <a:pPr algn="just">
              <a:lnSpc>
                <a:spcPts val="1679"/>
              </a:lnSpc>
            </a:pPr>
            <a:r>
              <a:rPr lang="ro-RO" sz="1200" spc="60" dirty="0">
                <a:solidFill>
                  <a:srgbClr val="26315E"/>
                </a:solidFill>
                <a:latin typeface="Cerebri"/>
              </a:rPr>
              <a:t>Gazda</a:t>
            </a:r>
            <a:r>
              <a:rPr lang="en-US" sz="1200" spc="60" dirty="0">
                <a:solidFill>
                  <a:srgbClr val="26315E"/>
                </a:solidFill>
                <a:latin typeface="Cerebri"/>
              </a:rPr>
              <a:t>: </a:t>
            </a:r>
            <a:r>
              <a:rPr lang="ro-RO" sz="1200" spc="60" dirty="0">
                <a:solidFill>
                  <a:srgbClr val="26315E"/>
                </a:solidFill>
                <a:latin typeface="Cerebri"/>
              </a:rPr>
              <a:t>„Exact</a:t>
            </a:r>
            <a:r>
              <a:rPr lang="en-US" sz="1200" spc="60" dirty="0">
                <a:solidFill>
                  <a:srgbClr val="26315E"/>
                </a:solidFill>
                <a:latin typeface="Cerebri"/>
              </a:rPr>
              <a:t>!</a:t>
            </a:r>
            <a:r>
              <a:rPr lang="ro-RO" sz="1200" spc="60" dirty="0">
                <a:solidFill>
                  <a:srgbClr val="26315E"/>
                </a:solidFill>
                <a:latin typeface="Cerebri"/>
              </a:rPr>
              <a:t> Dar să trecem la următoarea misiune, Misiunea Bunătății.”</a:t>
            </a:r>
            <a:endParaRPr lang="en-US" sz="1200" spc="60" dirty="0">
              <a:solidFill>
                <a:srgbClr val="26315E"/>
              </a:solidFill>
              <a:latin typeface="Cerebri"/>
            </a:endParaRPr>
          </a:p>
          <a:p>
            <a:pPr algn="just">
              <a:lnSpc>
                <a:spcPts val="1679"/>
              </a:lnSpc>
            </a:pPr>
            <a:endParaRPr lang="en-US" sz="1200" spc="60" dirty="0">
              <a:solidFill>
                <a:srgbClr val="26315E"/>
              </a:solidFill>
              <a:latin typeface="Cerebri"/>
            </a:endParaRPr>
          </a:p>
          <a:p>
            <a:pPr algn="just">
              <a:lnSpc>
                <a:spcPts val="1679"/>
              </a:lnSpc>
            </a:pPr>
            <a:r>
              <a:rPr lang="en-US" sz="1200" spc="60" dirty="0" err="1">
                <a:solidFill>
                  <a:srgbClr val="26315E"/>
                </a:solidFill>
                <a:latin typeface="Cerebri Bold"/>
              </a:rPr>
              <a:t>Scen</a:t>
            </a:r>
            <a:r>
              <a:rPr lang="ro-RO" sz="1200" spc="60" dirty="0">
                <a:solidFill>
                  <a:srgbClr val="26315E"/>
                </a:solidFill>
                <a:latin typeface="Cerebri Bold"/>
              </a:rPr>
              <a:t>a</a:t>
            </a:r>
            <a:r>
              <a:rPr lang="en-US" sz="1200" spc="60" dirty="0">
                <a:solidFill>
                  <a:srgbClr val="26315E"/>
                </a:solidFill>
                <a:latin typeface="Cerebri Bold"/>
              </a:rPr>
              <a:t> 3: </a:t>
            </a:r>
            <a:r>
              <a:rPr lang="ro-RO" sz="1200" spc="60" dirty="0">
                <a:solidFill>
                  <a:srgbClr val="26315E"/>
                </a:solidFill>
                <a:latin typeface="Cerebri Bold"/>
              </a:rPr>
              <a:t>Misiunea Bunătății</a:t>
            </a:r>
            <a:endParaRPr lang="en-US" sz="1200" spc="60" dirty="0">
              <a:solidFill>
                <a:srgbClr val="26315E"/>
              </a:solidFill>
              <a:latin typeface="Cerebri Bold"/>
            </a:endParaRPr>
          </a:p>
          <a:p>
            <a:pPr algn="just">
              <a:lnSpc>
                <a:spcPts val="1679"/>
              </a:lnSpc>
            </a:pPr>
            <a:endParaRPr lang="en-US" sz="1200" spc="60" dirty="0">
              <a:solidFill>
                <a:srgbClr val="26315E"/>
              </a:solidFill>
              <a:latin typeface="Cerebri Bold"/>
            </a:endParaRPr>
          </a:p>
          <a:p>
            <a:pPr algn="just">
              <a:lnSpc>
                <a:spcPts val="1679"/>
              </a:lnSpc>
            </a:pPr>
            <a:r>
              <a:rPr lang="en-US" sz="1200" spc="60" dirty="0" err="1">
                <a:solidFill>
                  <a:srgbClr val="26315E"/>
                </a:solidFill>
                <a:latin typeface="Cerebri"/>
              </a:rPr>
              <a:t>Gazda</a:t>
            </a:r>
            <a:r>
              <a:rPr lang="en-US" sz="1200" spc="60" dirty="0">
                <a:solidFill>
                  <a:srgbClr val="26315E"/>
                </a:solidFill>
                <a:latin typeface="Cerebri"/>
              </a:rPr>
              <a:t>: </a:t>
            </a:r>
            <a:r>
              <a:rPr lang="ro-RO" sz="1200" spc="60" dirty="0">
                <a:solidFill>
                  <a:srgbClr val="26315E"/>
                </a:solidFill>
                <a:latin typeface="Cerebri"/>
              </a:rPr>
              <a:t>„Sarcina noastră este să răspândim bunătatea în tot orașul prin fapte bune. Haideți să ne gândim cum putem să îi facem pe oameni să zâmbească!”</a:t>
            </a:r>
            <a:endParaRPr lang="en-US" sz="1200" spc="60" dirty="0">
              <a:solidFill>
                <a:srgbClr val="26315E"/>
              </a:solidFill>
              <a:latin typeface="Cerebri"/>
            </a:endParaRPr>
          </a:p>
          <a:p>
            <a:pPr algn="just">
              <a:lnSpc>
                <a:spcPts val="1679"/>
              </a:lnSpc>
            </a:pPr>
            <a:endParaRPr lang="en-US" sz="1200" spc="60" dirty="0">
              <a:solidFill>
                <a:srgbClr val="26315E"/>
              </a:solidFill>
              <a:latin typeface="Cerebri"/>
            </a:endParaRPr>
          </a:p>
          <a:p>
            <a:pPr algn="just">
              <a:lnSpc>
                <a:spcPts val="1679"/>
              </a:lnSpc>
            </a:pPr>
            <a:r>
              <a:rPr lang="en-US" sz="1200" spc="60" dirty="0">
                <a:solidFill>
                  <a:srgbClr val="26315E"/>
                </a:solidFill>
                <a:latin typeface="Cerebri"/>
              </a:rPr>
              <a:t>[</a:t>
            </a:r>
            <a:r>
              <a:rPr lang="ro-RO" sz="1200" spc="60" dirty="0">
                <a:solidFill>
                  <a:srgbClr val="26315E"/>
                </a:solidFill>
                <a:latin typeface="Cerebri"/>
              </a:rPr>
              <a:t>Copiii se gândesc la idei – să ofere flori, să deseneze mesaje încurajatoare pe trotuar, să le ofere gustări celor în nevoie</a:t>
            </a:r>
            <a:r>
              <a:rPr lang="en-US" sz="1200" spc="60" dirty="0">
                <a:solidFill>
                  <a:srgbClr val="26315E"/>
                </a:solidFill>
                <a:latin typeface="Cerebri"/>
              </a:rPr>
              <a:t>]</a:t>
            </a:r>
          </a:p>
          <a:p>
            <a:pPr algn="just">
              <a:lnSpc>
                <a:spcPts val="1679"/>
              </a:lnSpc>
            </a:pPr>
            <a:endParaRPr lang="en-US" sz="1200" spc="60" dirty="0">
              <a:solidFill>
                <a:srgbClr val="26315E"/>
              </a:solidFill>
              <a:latin typeface="Cerebri"/>
            </a:endParaRPr>
          </a:p>
          <a:p>
            <a:pPr algn="just">
              <a:lnSpc>
                <a:spcPts val="1679"/>
              </a:lnSpc>
            </a:pPr>
            <a:r>
              <a:rPr lang="en-US" sz="1200" spc="60" dirty="0" err="1">
                <a:solidFill>
                  <a:srgbClr val="26315E"/>
                </a:solidFill>
                <a:latin typeface="Cerebri"/>
              </a:rPr>
              <a:t>Copil</a:t>
            </a:r>
            <a:r>
              <a:rPr lang="en-US" sz="1200" spc="60" dirty="0">
                <a:solidFill>
                  <a:srgbClr val="26315E"/>
                </a:solidFill>
                <a:latin typeface="Cerebri"/>
              </a:rPr>
              <a:t>:</a:t>
            </a:r>
            <a:r>
              <a:rPr lang="ro-RO" sz="1200" spc="60" dirty="0">
                <a:solidFill>
                  <a:srgbClr val="26315E"/>
                </a:solidFill>
                <a:latin typeface="Cerebri"/>
              </a:rPr>
              <a:t> „Abia aștept să văd zâmbetele de pe fețele oamenilor!”</a:t>
            </a:r>
            <a:endParaRPr lang="en-US" sz="1200" spc="60" dirty="0">
              <a:solidFill>
                <a:srgbClr val="26315E"/>
              </a:solidFill>
              <a:latin typeface="Cerebri"/>
            </a:endParaRPr>
          </a:p>
          <a:p>
            <a:pPr algn="just">
              <a:lnSpc>
                <a:spcPts val="1679"/>
              </a:lnSpc>
            </a:pPr>
            <a:endParaRPr lang="en-US" sz="1200" spc="60" dirty="0">
              <a:solidFill>
                <a:srgbClr val="26315E"/>
              </a:solidFill>
              <a:latin typeface="Cerebri"/>
            </a:endParaRPr>
          </a:p>
          <a:p>
            <a:pPr algn="just">
              <a:lnSpc>
                <a:spcPts val="1679"/>
              </a:lnSpc>
            </a:pPr>
            <a:r>
              <a:rPr lang="en-US" sz="1200" spc="60" dirty="0">
                <a:solidFill>
                  <a:srgbClr val="26315E"/>
                </a:solidFill>
                <a:latin typeface="Cerebri Bold"/>
              </a:rPr>
              <a:t>Scena 4: </a:t>
            </a:r>
            <a:r>
              <a:rPr lang="ro-RO" sz="1200" spc="60" dirty="0">
                <a:solidFill>
                  <a:srgbClr val="26315E"/>
                </a:solidFill>
                <a:latin typeface="Cerebri Bold"/>
              </a:rPr>
              <a:t>Carnavalul Bunătății </a:t>
            </a:r>
            <a:r>
              <a:rPr lang="en-US" sz="1200" spc="60" dirty="0">
                <a:solidFill>
                  <a:srgbClr val="26315E"/>
                </a:solidFill>
                <a:latin typeface="Cerebri Bold"/>
              </a:rPr>
              <a:t>- Part</a:t>
            </a:r>
            <a:r>
              <a:rPr lang="ro-RO" sz="1200" spc="60" dirty="0">
                <a:solidFill>
                  <a:srgbClr val="26315E"/>
                </a:solidFill>
                <a:latin typeface="Cerebri Bold"/>
              </a:rPr>
              <a:t>ea</a:t>
            </a:r>
            <a:r>
              <a:rPr lang="en-US" sz="1200" spc="60" dirty="0">
                <a:solidFill>
                  <a:srgbClr val="26315E"/>
                </a:solidFill>
                <a:latin typeface="Cerebri Bold"/>
              </a:rPr>
              <a:t> </a:t>
            </a:r>
            <a:r>
              <a:rPr lang="ro-RO" sz="1200" spc="60" dirty="0">
                <a:solidFill>
                  <a:srgbClr val="26315E"/>
                </a:solidFill>
                <a:latin typeface="Cerebri Bold"/>
              </a:rPr>
              <a:t>I</a:t>
            </a:r>
            <a:endParaRPr lang="en-US" sz="1200" spc="60" dirty="0">
              <a:solidFill>
                <a:srgbClr val="26315E"/>
              </a:solidFill>
              <a:latin typeface="Cerebri Bold"/>
            </a:endParaRPr>
          </a:p>
          <a:p>
            <a:pPr algn="just">
              <a:lnSpc>
                <a:spcPts val="1679"/>
              </a:lnSpc>
            </a:pPr>
            <a:endParaRPr lang="en-US" sz="1200" spc="60" dirty="0">
              <a:solidFill>
                <a:srgbClr val="26315E"/>
              </a:solidFill>
              <a:latin typeface="Cerebri Bold"/>
            </a:endParaRPr>
          </a:p>
          <a:p>
            <a:pPr algn="just">
              <a:lnSpc>
                <a:spcPts val="1679"/>
              </a:lnSpc>
            </a:pPr>
            <a:r>
              <a:rPr lang="en-US" sz="1200" spc="60" dirty="0" err="1">
                <a:solidFill>
                  <a:srgbClr val="26315E"/>
                </a:solidFill>
                <a:latin typeface="Cerebri"/>
              </a:rPr>
              <a:t>Gazda</a:t>
            </a:r>
            <a:r>
              <a:rPr lang="en-US" sz="1200" spc="60" dirty="0">
                <a:solidFill>
                  <a:srgbClr val="26315E"/>
                </a:solidFill>
                <a:latin typeface="Cerebri"/>
              </a:rPr>
              <a:t>: </a:t>
            </a:r>
            <a:r>
              <a:rPr lang="ro-RO" sz="1200" spc="60" dirty="0">
                <a:solidFill>
                  <a:srgbClr val="26315E"/>
                </a:solidFill>
                <a:latin typeface="Cerebri"/>
              </a:rPr>
              <a:t>„Următoarea noastră misiune este să organizăm un carnaval al bunătății chiar aici, în oraș! Este timpul să le aducem bucurie tuturor celor din jurul nostru.”</a:t>
            </a:r>
            <a:endParaRPr lang="en-US" sz="1200" spc="60" dirty="0">
              <a:solidFill>
                <a:srgbClr val="26315E"/>
              </a:solidFill>
              <a:latin typeface="Cerebri"/>
            </a:endParaRPr>
          </a:p>
          <a:p>
            <a:pPr algn="just">
              <a:lnSpc>
                <a:spcPts val="1679"/>
              </a:lnSpc>
            </a:pPr>
            <a:endParaRPr lang="en-US" sz="1200" spc="60" dirty="0">
              <a:solidFill>
                <a:srgbClr val="26315E"/>
              </a:solidFill>
              <a:latin typeface="Cerebri"/>
            </a:endParaRPr>
          </a:p>
          <a:p>
            <a:pPr algn="just">
              <a:lnSpc>
                <a:spcPts val="1679"/>
              </a:lnSpc>
            </a:pPr>
            <a:r>
              <a:rPr lang="en-US" sz="1200" spc="60" dirty="0">
                <a:solidFill>
                  <a:srgbClr val="26315E"/>
                </a:solidFill>
                <a:latin typeface="Cerebri"/>
              </a:rPr>
              <a:t>[</a:t>
            </a:r>
            <a:r>
              <a:rPr lang="ro-RO" sz="1200" spc="60" dirty="0">
                <a:solidFill>
                  <a:srgbClr val="26315E"/>
                </a:solidFill>
                <a:latin typeface="Cerebri"/>
              </a:rPr>
              <a:t>Copiii își pun în aplicare ideile în comunitatea lor. Folosiți diferite clipuri cu copii care desfășoară activități în întreaga lume</a:t>
            </a:r>
            <a:r>
              <a:rPr lang="en-US" sz="1200" spc="60" dirty="0">
                <a:solidFill>
                  <a:srgbClr val="26315E"/>
                </a:solidFill>
                <a:latin typeface="Cerebri"/>
              </a:rPr>
              <a:t>.]</a:t>
            </a:r>
          </a:p>
          <a:p>
            <a:pPr algn="just">
              <a:lnSpc>
                <a:spcPts val="1679"/>
              </a:lnSpc>
            </a:pPr>
            <a:endParaRPr lang="en-US" sz="1200" spc="60" dirty="0">
              <a:solidFill>
                <a:srgbClr val="26315E"/>
              </a:solidFill>
              <a:latin typeface="Cerebri"/>
            </a:endParaRPr>
          </a:p>
          <a:p>
            <a:pPr algn="just">
              <a:lnSpc>
                <a:spcPts val="1679"/>
              </a:lnSpc>
            </a:pPr>
            <a:r>
              <a:rPr lang="en-US" sz="1200" spc="60" dirty="0" err="1">
                <a:solidFill>
                  <a:srgbClr val="26315E"/>
                </a:solidFill>
                <a:latin typeface="Cerebri"/>
              </a:rPr>
              <a:t>Copil</a:t>
            </a:r>
            <a:r>
              <a:rPr lang="en-US" sz="1200" spc="60" dirty="0">
                <a:solidFill>
                  <a:srgbClr val="26315E"/>
                </a:solidFill>
                <a:latin typeface="Cerebri"/>
              </a:rPr>
              <a:t>:</a:t>
            </a:r>
            <a:r>
              <a:rPr lang="ro-RO" sz="1200" spc="60" dirty="0">
                <a:solidFill>
                  <a:srgbClr val="26315E"/>
                </a:solidFill>
                <a:latin typeface="Cerebri"/>
              </a:rPr>
              <a:t> „Priviți toate aceste fețe zâmbitoare! E cea mai bună misiune din lume!”</a:t>
            </a:r>
            <a:endParaRPr lang="en-US" sz="1200" spc="60" dirty="0">
              <a:solidFill>
                <a:srgbClr val="26315E"/>
              </a:solidFill>
              <a:latin typeface="Cerebri"/>
            </a:endParaRPr>
          </a:p>
          <a:p>
            <a:pPr algn="just">
              <a:lnSpc>
                <a:spcPts val="1679"/>
              </a:lnSpc>
            </a:pPr>
            <a:endParaRPr lang="en-US" sz="1200" spc="60" dirty="0">
              <a:solidFill>
                <a:srgbClr val="26315E"/>
              </a:solidFill>
              <a:latin typeface="Cerebri"/>
            </a:endParaRPr>
          </a:p>
          <a:p>
            <a:pPr algn="just">
              <a:lnSpc>
                <a:spcPts val="1679"/>
              </a:lnSpc>
            </a:pPr>
            <a:endParaRPr lang="en-US" sz="1200" spc="60" dirty="0">
              <a:solidFill>
                <a:srgbClr val="26315E"/>
              </a:solidFill>
              <a:latin typeface="Cerebri"/>
            </a:endParaRPr>
          </a:p>
          <a:p>
            <a:pPr algn="just">
              <a:lnSpc>
                <a:spcPts val="1679"/>
              </a:lnSpc>
            </a:pPr>
            <a:endParaRPr lang="en-US" sz="1200" spc="60" dirty="0">
              <a:solidFill>
                <a:srgbClr val="26315E"/>
              </a:solidFill>
              <a:latin typeface="Cerebri"/>
            </a:endParaRPr>
          </a:p>
          <a:p>
            <a:pPr algn="just">
              <a:lnSpc>
                <a:spcPts val="1679"/>
              </a:lnSpc>
            </a:pPr>
            <a:endParaRPr lang="en-US" sz="1200" spc="60" dirty="0">
              <a:solidFill>
                <a:srgbClr val="26315E"/>
              </a:solidFill>
              <a:latin typeface="Cerebri"/>
            </a:endParaRPr>
          </a:p>
          <a:p>
            <a:pPr algn="just">
              <a:lnSpc>
                <a:spcPts val="1679"/>
              </a:lnSpc>
            </a:pPr>
            <a:endParaRPr lang="en-US" sz="1200" spc="60" dirty="0">
              <a:solidFill>
                <a:srgbClr val="26315E"/>
              </a:solidFill>
              <a:latin typeface="Cerebri"/>
            </a:endParaRPr>
          </a:p>
          <a:p>
            <a:pPr algn="just">
              <a:lnSpc>
                <a:spcPts val="1679"/>
              </a:lnSpc>
            </a:pPr>
            <a:endParaRPr lang="en-US" sz="1200" spc="60" dirty="0">
              <a:solidFill>
                <a:srgbClr val="26315E"/>
              </a:solidFill>
              <a:latin typeface="Cere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887745" flipV="1">
            <a:off x="5407231" y="-1115051"/>
            <a:ext cx="3024000" cy="3264777"/>
          </a:xfrm>
          <a:custGeom>
            <a:avLst/>
            <a:gdLst/>
            <a:ahLst/>
            <a:cxnLst/>
            <a:rect l="l" t="t" r="r" b="b"/>
            <a:pathLst>
              <a:path w="3024000" h="3264777">
                <a:moveTo>
                  <a:pt x="0" y="3264777"/>
                </a:moveTo>
                <a:lnTo>
                  <a:pt x="3024000" y="3264777"/>
                </a:lnTo>
                <a:lnTo>
                  <a:pt x="3024000" y="0"/>
                </a:lnTo>
                <a:lnTo>
                  <a:pt x="0" y="0"/>
                </a:lnTo>
                <a:lnTo>
                  <a:pt x="0" y="3264777"/>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699702" flipH="1">
            <a:off x="-756006" y="8697061"/>
            <a:ext cx="3024000" cy="3024000"/>
          </a:xfrm>
          <a:custGeom>
            <a:avLst/>
            <a:gdLst/>
            <a:ahLst/>
            <a:cxnLst/>
            <a:rect l="l" t="t" r="r" b="b"/>
            <a:pathLst>
              <a:path w="3024000" h="3024000">
                <a:moveTo>
                  <a:pt x="3024000" y="0"/>
                </a:moveTo>
                <a:lnTo>
                  <a:pt x="0" y="0"/>
                </a:lnTo>
                <a:lnTo>
                  <a:pt x="0" y="3024000"/>
                </a:lnTo>
                <a:lnTo>
                  <a:pt x="3024000" y="3024000"/>
                </a:lnTo>
                <a:lnTo>
                  <a:pt x="302400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AutoShape 4"/>
          <p:cNvSpPr/>
          <p:nvPr/>
        </p:nvSpPr>
        <p:spPr>
          <a:xfrm>
            <a:off x="812229" y="9926475"/>
            <a:ext cx="3990996" cy="0"/>
          </a:xfrm>
          <a:prstGeom prst="line">
            <a:avLst/>
          </a:prstGeom>
          <a:ln w="19050" cap="rnd">
            <a:solidFill>
              <a:srgbClr val="26315E"/>
            </a:solidFill>
            <a:prstDash val="solid"/>
            <a:headEnd type="none" w="sm" len="sm"/>
            <a:tailEnd type="none" w="sm" len="sm"/>
          </a:ln>
        </p:spPr>
        <p:txBody>
          <a:bodyPr/>
          <a:lstStyle/>
          <a:p>
            <a:endParaRPr lang="en-US"/>
          </a:p>
        </p:txBody>
      </p:sp>
      <p:sp>
        <p:nvSpPr>
          <p:cNvPr id="5" name="AutoShape 5"/>
          <p:cNvSpPr/>
          <p:nvPr/>
        </p:nvSpPr>
        <p:spPr>
          <a:xfrm>
            <a:off x="2866408" y="756089"/>
            <a:ext cx="2832098" cy="0"/>
          </a:xfrm>
          <a:prstGeom prst="line">
            <a:avLst/>
          </a:prstGeom>
          <a:ln w="19050" cap="rnd">
            <a:solidFill>
              <a:srgbClr val="26315E"/>
            </a:solidFill>
            <a:prstDash val="solid"/>
            <a:headEnd type="none" w="sm" len="sm"/>
            <a:tailEnd type="none" w="sm" len="sm"/>
          </a:ln>
        </p:spPr>
        <p:txBody>
          <a:bodyPr/>
          <a:lstStyle/>
          <a:p>
            <a:endParaRPr lang="en-US"/>
          </a:p>
        </p:txBody>
      </p:sp>
      <p:sp>
        <p:nvSpPr>
          <p:cNvPr id="6" name="TextBox 6"/>
          <p:cNvSpPr txBox="1"/>
          <p:nvPr/>
        </p:nvSpPr>
        <p:spPr>
          <a:xfrm>
            <a:off x="855343" y="1026543"/>
            <a:ext cx="5991771" cy="7181453"/>
          </a:xfrm>
          <a:prstGeom prst="rect">
            <a:avLst/>
          </a:prstGeom>
        </p:spPr>
        <p:txBody>
          <a:bodyPr lIns="0" tIns="0" rIns="0" bIns="0" rtlCol="0" anchor="t">
            <a:spAutoFit/>
          </a:bodyPr>
          <a:lstStyle/>
          <a:p>
            <a:pPr>
              <a:lnSpc>
                <a:spcPts val="1439"/>
              </a:lnSpc>
              <a:spcBef>
                <a:spcPct val="0"/>
              </a:spcBef>
            </a:pPr>
            <a:endParaRPr dirty="0"/>
          </a:p>
          <a:p>
            <a:pPr>
              <a:lnSpc>
                <a:spcPts val="1439"/>
              </a:lnSpc>
              <a:spcBef>
                <a:spcPct val="0"/>
              </a:spcBef>
            </a:pPr>
            <a:endParaRPr dirty="0"/>
          </a:p>
          <a:p>
            <a:pPr>
              <a:lnSpc>
                <a:spcPts val="1439"/>
              </a:lnSpc>
              <a:spcBef>
                <a:spcPct val="0"/>
              </a:spcBef>
            </a:pPr>
            <a:r>
              <a:rPr lang="en-US" sz="1200" spc="120" dirty="0">
                <a:solidFill>
                  <a:srgbClr val="26315E"/>
                </a:solidFill>
                <a:latin typeface="Arial Bold"/>
              </a:rPr>
              <a:t>Scena 5: </a:t>
            </a:r>
            <a:r>
              <a:rPr lang="ro-RO" sz="1200" spc="120" dirty="0">
                <a:solidFill>
                  <a:srgbClr val="26315E"/>
                </a:solidFill>
                <a:latin typeface="Arial Bold"/>
              </a:rPr>
              <a:t>Activități manuale despre compasiune</a:t>
            </a:r>
            <a:endParaRPr lang="en-US" sz="1200" spc="120" dirty="0">
              <a:solidFill>
                <a:srgbClr val="26315E"/>
              </a:solidFill>
              <a:latin typeface="Arial Bold"/>
            </a:endParaRPr>
          </a:p>
          <a:p>
            <a:pPr>
              <a:lnSpc>
                <a:spcPts val="1439"/>
              </a:lnSpc>
              <a:spcBef>
                <a:spcPct val="0"/>
              </a:spcBef>
            </a:pPr>
            <a:endParaRPr lang="en-US" sz="1200" spc="120" dirty="0">
              <a:solidFill>
                <a:srgbClr val="26315E"/>
              </a:solidFill>
              <a:latin typeface="Arial Bold"/>
            </a:endParaRPr>
          </a:p>
          <a:p>
            <a:pPr>
              <a:lnSpc>
                <a:spcPts val="1439"/>
              </a:lnSpc>
              <a:spcBef>
                <a:spcPct val="0"/>
              </a:spcBef>
            </a:pPr>
            <a:r>
              <a:rPr lang="en-US" sz="1200" spc="120" dirty="0" err="1">
                <a:solidFill>
                  <a:srgbClr val="26315E"/>
                </a:solidFill>
                <a:latin typeface="Arial"/>
              </a:rPr>
              <a:t>Gazda</a:t>
            </a:r>
            <a:r>
              <a:rPr lang="en-US" sz="1200" spc="120" dirty="0">
                <a:solidFill>
                  <a:srgbClr val="26315E"/>
                </a:solidFill>
                <a:latin typeface="Arial"/>
              </a:rPr>
              <a:t>: </a:t>
            </a:r>
            <a:r>
              <a:rPr lang="ro-RO" sz="1200" spc="120" dirty="0">
                <a:solidFill>
                  <a:srgbClr val="26315E"/>
                </a:solidFill>
                <a:latin typeface="Arial"/>
              </a:rPr>
              <a:t>„Pentru a ne continua misiunea, haideți să realizăm activități manuale despre compasiune! Vom crea niște felicitări speciale pe care li le vom oferi celor care s-ar putea să aibă nevoie de puțină dragoste în plus.”</a:t>
            </a:r>
            <a:endParaRPr lang="en-US" sz="1200" spc="120" dirty="0">
              <a:solidFill>
                <a:srgbClr val="26315E"/>
              </a:solidFill>
              <a:latin typeface="Arial"/>
            </a:endParaRPr>
          </a:p>
          <a:p>
            <a:pPr>
              <a:lnSpc>
                <a:spcPts val="1439"/>
              </a:lnSpc>
              <a:spcBef>
                <a:spcPct val="0"/>
              </a:spcBef>
            </a:pPr>
            <a:endParaRPr lang="en-US" sz="1200" spc="120" dirty="0">
              <a:solidFill>
                <a:srgbClr val="26315E"/>
              </a:solidFill>
              <a:latin typeface="Arial"/>
            </a:endParaRPr>
          </a:p>
          <a:p>
            <a:pPr>
              <a:lnSpc>
                <a:spcPts val="1439"/>
              </a:lnSpc>
              <a:spcBef>
                <a:spcPct val="0"/>
              </a:spcBef>
            </a:pPr>
            <a:r>
              <a:rPr lang="en-US" sz="1200" spc="120" dirty="0">
                <a:solidFill>
                  <a:srgbClr val="26315E"/>
                </a:solidFill>
                <a:latin typeface="Arial"/>
              </a:rPr>
              <a:t>[</a:t>
            </a:r>
            <a:r>
              <a:rPr lang="ro-RO" sz="1200" spc="120" dirty="0">
                <a:solidFill>
                  <a:srgbClr val="26315E"/>
                </a:solidFill>
                <a:latin typeface="Arial"/>
              </a:rPr>
              <a:t>Copiii adună materiale pentru lucru manual și creează felicitări cu mesaje încurajatoare.</a:t>
            </a:r>
            <a:r>
              <a:rPr lang="en-US" sz="1200" spc="120" dirty="0">
                <a:solidFill>
                  <a:srgbClr val="26315E"/>
                </a:solidFill>
                <a:latin typeface="Arial"/>
              </a:rPr>
              <a:t>]</a:t>
            </a:r>
          </a:p>
          <a:p>
            <a:pPr>
              <a:lnSpc>
                <a:spcPts val="1439"/>
              </a:lnSpc>
              <a:spcBef>
                <a:spcPct val="0"/>
              </a:spcBef>
            </a:pPr>
            <a:endParaRPr lang="en-US" sz="1200" spc="120" dirty="0">
              <a:solidFill>
                <a:srgbClr val="26315E"/>
              </a:solidFill>
              <a:latin typeface="Arial"/>
            </a:endParaRPr>
          </a:p>
          <a:p>
            <a:pPr>
              <a:lnSpc>
                <a:spcPts val="1439"/>
              </a:lnSpc>
              <a:spcBef>
                <a:spcPct val="0"/>
              </a:spcBef>
            </a:pPr>
            <a:r>
              <a:rPr lang="en-US" sz="1200" spc="120" dirty="0" err="1">
                <a:solidFill>
                  <a:srgbClr val="26315E"/>
                </a:solidFill>
                <a:latin typeface="Arial"/>
              </a:rPr>
              <a:t>Copil</a:t>
            </a:r>
            <a:r>
              <a:rPr lang="en-US" sz="1200" spc="120" dirty="0">
                <a:solidFill>
                  <a:srgbClr val="26315E"/>
                </a:solidFill>
                <a:latin typeface="Arial"/>
              </a:rPr>
              <a:t>: </a:t>
            </a:r>
            <a:r>
              <a:rPr lang="ro-RO" sz="1200" spc="120" dirty="0">
                <a:solidFill>
                  <a:srgbClr val="26315E"/>
                </a:solidFill>
                <a:latin typeface="Arial"/>
              </a:rPr>
              <a:t>„Am făcut o felicitare pe care scrie «Ești deosebit!». Sper că va face pe cineva fericit!”</a:t>
            </a:r>
            <a:endParaRPr lang="en-US" sz="1200" spc="120" dirty="0">
              <a:solidFill>
                <a:srgbClr val="26315E"/>
              </a:solidFill>
              <a:latin typeface="Arial"/>
            </a:endParaRPr>
          </a:p>
          <a:p>
            <a:pPr>
              <a:lnSpc>
                <a:spcPts val="1439"/>
              </a:lnSpc>
              <a:spcBef>
                <a:spcPct val="0"/>
              </a:spcBef>
            </a:pPr>
            <a:endParaRPr lang="en-US" sz="1200" spc="120" dirty="0">
              <a:solidFill>
                <a:srgbClr val="26315E"/>
              </a:solidFill>
              <a:latin typeface="Arial"/>
            </a:endParaRPr>
          </a:p>
          <a:p>
            <a:pPr>
              <a:lnSpc>
                <a:spcPts val="1439"/>
              </a:lnSpc>
              <a:spcBef>
                <a:spcPct val="0"/>
              </a:spcBef>
            </a:pPr>
            <a:r>
              <a:rPr lang="en-US" sz="1200" spc="120" dirty="0">
                <a:solidFill>
                  <a:srgbClr val="26315E"/>
                </a:solidFill>
                <a:latin typeface="Arial Bold"/>
              </a:rPr>
              <a:t>Scena 6: </a:t>
            </a:r>
            <a:r>
              <a:rPr lang="ro-RO" sz="1200" spc="120" dirty="0">
                <a:solidFill>
                  <a:srgbClr val="26315E"/>
                </a:solidFill>
                <a:latin typeface="Arial Bold"/>
              </a:rPr>
              <a:t>Carnavalul Bunătății </a:t>
            </a:r>
            <a:r>
              <a:rPr lang="en-US" sz="1200" spc="120" dirty="0">
                <a:solidFill>
                  <a:srgbClr val="26315E"/>
                </a:solidFill>
                <a:latin typeface="Arial Bold"/>
              </a:rPr>
              <a:t>- Part</a:t>
            </a:r>
            <a:r>
              <a:rPr lang="ro-RO" sz="1200" spc="120" dirty="0">
                <a:solidFill>
                  <a:srgbClr val="26315E"/>
                </a:solidFill>
                <a:latin typeface="Arial Bold"/>
              </a:rPr>
              <a:t>ea</a:t>
            </a:r>
            <a:r>
              <a:rPr lang="en-US" sz="1200" spc="120" dirty="0">
                <a:solidFill>
                  <a:srgbClr val="26315E"/>
                </a:solidFill>
                <a:latin typeface="Arial Bold"/>
              </a:rPr>
              <a:t> </a:t>
            </a:r>
            <a:r>
              <a:rPr lang="ro-RO" sz="1200" spc="120" dirty="0">
                <a:solidFill>
                  <a:srgbClr val="26315E"/>
                </a:solidFill>
                <a:latin typeface="Arial Bold"/>
              </a:rPr>
              <a:t>a II-a</a:t>
            </a:r>
            <a:endParaRPr lang="en-US" sz="1200" spc="120" dirty="0">
              <a:solidFill>
                <a:srgbClr val="26315E"/>
              </a:solidFill>
              <a:latin typeface="Arial Bold"/>
            </a:endParaRPr>
          </a:p>
          <a:p>
            <a:pPr>
              <a:lnSpc>
                <a:spcPts val="1439"/>
              </a:lnSpc>
              <a:spcBef>
                <a:spcPct val="0"/>
              </a:spcBef>
            </a:pPr>
            <a:endParaRPr lang="en-US" sz="1200" spc="120" dirty="0">
              <a:solidFill>
                <a:srgbClr val="26315E"/>
              </a:solidFill>
              <a:latin typeface="Arial Bold"/>
            </a:endParaRPr>
          </a:p>
          <a:p>
            <a:pPr>
              <a:lnSpc>
                <a:spcPts val="1439"/>
              </a:lnSpc>
              <a:spcBef>
                <a:spcPct val="0"/>
              </a:spcBef>
            </a:pPr>
            <a:r>
              <a:rPr lang="en-US" sz="1200" spc="120" dirty="0" err="1">
                <a:solidFill>
                  <a:srgbClr val="26315E"/>
                </a:solidFill>
                <a:latin typeface="Arial"/>
              </a:rPr>
              <a:t>Gazda</a:t>
            </a:r>
            <a:r>
              <a:rPr lang="en-US" sz="1200" spc="120" dirty="0">
                <a:solidFill>
                  <a:srgbClr val="26315E"/>
                </a:solidFill>
                <a:latin typeface="Arial"/>
              </a:rPr>
              <a:t>: </a:t>
            </a:r>
            <a:r>
              <a:rPr lang="ro-RO" sz="1200" spc="120" dirty="0">
                <a:solidFill>
                  <a:srgbClr val="26315E"/>
                </a:solidFill>
                <a:latin typeface="Arial"/>
              </a:rPr>
              <a:t>„Carnavalul Bunătății este în plină desfășurare! Să vedem care este impactul activităților noastre asupra orașului.”</a:t>
            </a:r>
            <a:endParaRPr lang="en-US" sz="1200" spc="120" dirty="0">
              <a:solidFill>
                <a:srgbClr val="26315E"/>
              </a:solidFill>
              <a:latin typeface="Arial"/>
            </a:endParaRPr>
          </a:p>
          <a:p>
            <a:pPr>
              <a:lnSpc>
                <a:spcPts val="1439"/>
              </a:lnSpc>
              <a:spcBef>
                <a:spcPct val="0"/>
              </a:spcBef>
            </a:pPr>
            <a:endParaRPr lang="en-US" sz="1200" spc="120" dirty="0">
              <a:solidFill>
                <a:srgbClr val="26315E"/>
              </a:solidFill>
              <a:latin typeface="Arial"/>
            </a:endParaRPr>
          </a:p>
          <a:p>
            <a:pPr>
              <a:lnSpc>
                <a:spcPts val="1439"/>
              </a:lnSpc>
              <a:spcBef>
                <a:spcPct val="0"/>
              </a:spcBef>
            </a:pPr>
            <a:r>
              <a:rPr lang="en-US" sz="1200" spc="120" dirty="0">
                <a:solidFill>
                  <a:srgbClr val="26315E"/>
                </a:solidFill>
                <a:latin typeface="Arial"/>
              </a:rPr>
              <a:t>[</a:t>
            </a:r>
            <a:r>
              <a:rPr lang="ro-RO" sz="1200" spc="120" dirty="0">
                <a:solidFill>
                  <a:srgbClr val="26315E"/>
                </a:solidFill>
                <a:latin typeface="Arial"/>
              </a:rPr>
              <a:t>Copiii se implică în comunitate, se joacă, oferă obiecte realizate de ei și interpretează muzică.</a:t>
            </a:r>
            <a:r>
              <a:rPr lang="en-US" sz="1200" spc="120" dirty="0">
                <a:solidFill>
                  <a:srgbClr val="26315E"/>
                </a:solidFill>
                <a:latin typeface="Arial"/>
              </a:rPr>
              <a:t>]</a:t>
            </a:r>
          </a:p>
          <a:p>
            <a:pPr>
              <a:lnSpc>
                <a:spcPts val="1439"/>
              </a:lnSpc>
              <a:spcBef>
                <a:spcPct val="0"/>
              </a:spcBef>
            </a:pPr>
            <a:endParaRPr lang="en-US" sz="1200" spc="120" dirty="0">
              <a:solidFill>
                <a:srgbClr val="26315E"/>
              </a:solidFill>
              <a:latin typeface="Arial"/>
            </a:endParaRPr>
          </a:p>
          <a:p>
            <a:pPr>
              <a:lnSpc>
                <a:spcPts val="1439"/>
              </a:lnSpc>
              <a:spcBef>
                <a:spcPct val="0"/>
              </a:spcBef>
            </a:pPr>
            <a:r>
              <a:rPr lang="en-US" sz="1200" spc="120" dirty="0" err="1">
                <a:solidFill>
                  <a:srgbClr val="26315E"/>
                </a:solidFill>
                <a:latin typeface="Arial"/>
              </a:rPr>
              <a:t>Copil</a:t>
            </a:r>
            <a:r>
              <a:rPr lang="en-US" sz="1200" spc="120" dirty="0">
                <a:solidFill>
                  <a:srgbClr val="26315E"/>
                </a:solidFill>
                <a:latin typeface="Arial"/>
              </a:rPr>
              <a:t>:</a:t>
            </a:r>
            <a:r>
              <a:rPr lang="ro-RO" sz="1200" spc="120" dirty="0">
                <a:solidFill>
                  <a:srgbClr val="26315E"/>
                </a:solidFill>
                <a:latin typeface="Arial"/>
              </a:rPr>
              <a:t> „Îmi place să îi văd pe oameni simțindu-se bine împreună!”</a:t>
            </a:r>
            <a:endParaRPr lang="en-US" sz="1200" spc="120" dirty="0">
              <a:solidFill>
                <a:srgbClr val="26315E"/>
              </a:solidFill>
              <a:latin typeface="Arial"/>
            </a:endParaRPr>
          </a:p>
          <a:p>
            <a:pPr>
              <a:lnSpc>
                <a:spcPts val="1439"/>
              </a:lnSpc>
              <a:spcBef>
                <a:spcPct val="0"/>
              </a:spcBef>
            </a:pPr>
            <a:endParaRPr lang="en-US" sz="1200" spc="120" dirty="0">
              <a:solidFill>
                <a:srgbClr val="26315E"/>
              </a:solidFill>
              <a:latin typeface="Arial"/>
            </a:endParaRPr>
          </a:p>
          <a:p>
            <a:pPr>
              <a:lnSpc>
                <a:spcPts val="1439"/>
              </a:lnSpc>
              <a:spcBef>
                <a:spcPct val="0"/>
              </a:spcBef>
            </a:pPr>
            <a:r>
              <a:rPr lang="en-US" sz="1200" spc="120" dirty="0">
                <a:solidFill>
                  <a:srgbClr val="26315E"/>
                </a:solidFill>
                <a:latin typeface="Arial"/>
              </a:rPr>
              <a:t>[</a:t>
            </a:r>
            <a:r>
              <a:rPr lang="ro-RO" sz="1200" spc="120" dirty="0">
                <a:solidFill>
                  <a:srgbClr val="26315E"/>
                </a:solidFill>
                <a:latin typeface="Arial"/>
              </a:rPr>
              <a:t>Interludiu cu versete biblice</a:t>
            </a:r>
            <a:r>
              <a:rPr lang="en-US" sz="1200" spc="120" dirty="0">
                <a:solidFill>
                  <a:srgbClr val="26315E"/>
                </a:solidFill>
                <a:latin typeface="Arial"/>
              </a:rPr>
              <a:t>]</a:t>
            </a:r>
          </a:p>
          <a:p>
            <a:pPr>
              <a:lnSpc>
                <a:spcPts val="1439"/>
              </a:lnSpc>
              <a:spcBef>
                <a:spcPct val="0"/>
              </a:spcBef>
            </a:pPr>
            <a:endParaRPr lang="en-US" sz="1200" spc="120" dirty="0">
              <a:solidFill>
                <a:srgbClr val="26315E"/>
              </a:solidFill>
              <a:latin typeface="Arial"/>
            </a:endParaRPr>
          </a:p>
          <a:p>
            <a:pPr>
              <a:lnSpc>
                <a:spcPts val="1439"/>
              </a:lnSpc>
              <a:spcBef>
                <a:spcPct val="0"/>
              </a:spcBef>
            </a:pPr>
            <a:r>
              <a:rPr lang="en-US" sz="1200" spc="120" dirty="0" err="1">
                <a:solidFill>
                  <a:srgbClr val="26315E"/>
                </a:solidFill>
                <a:latin typeface="Arial"/>
              </a:rPr>
              <a:t>Gazda</a:t>
            </a:r>
            <a:r>
              <a:rPr lang="en-US" sz="1200" spc="120" dirty="0">
                <a:solidFill>
                  <a:srgbClr val="26315E"/>
                </a:solidFill>
                <a:latin typeface="Arial"/>
              </a:rPr>
              <a:t>:</a:t>
            </a:r>
            <a:r>
              <a:rPr lang="ro-RO" sz="1200" spc="120" dirty="0">
                <a:solidFill>
                  <a:srgbClr val="26315E"/>
                </a:solidFill>
                <a:latin typeface="Arial"/>
              </a:rPr>
              <a:t> „Înainte de a încheia, haideți să căutăm inspirație în Biblie. În </a:t>
            </a:r>
            <a:r>
              <a:rPr lang="ro-RO" sz="1200" spc="120" dirty="0" err="1">
                <a:solidFill>
                  <a:srgbClr val="26315E"/>
                </a:solidFill>
                <a:latin typeface="Arial"/>
              </a:rPr>
              <a:t>Efeseni</a:t>
            </a:r>
            <a:r>
              <a:rPr lang="ro-RO" sz="1200" spc="120" dirty="0">
                <a:solidFill>
                  <a:srgbClr val="26315E"/>
                </a:solidFill>
                <a:latin typeface="Arial"/>
              </a:rPr>
              <a:t> 4:32 scrie: «Fiți buni și miloși unii cu alții; iertați‑vă unul pe altul, după cum v‑a iertat și Dumnezeu pe voi în Hristos!»”</a:t>
            </a:r>
            <a:endParaRPr lang="en-US" sz="1200" spc="120" dirty="0">
              <a:solidFill>
                <a:srgbClr val="26315E"/>
              </a:solidFill>
              <a:latin typeface="Arial"/>
            </a:endParaRPr>
          </a:p>
          <a:p>
            <a:pPr>
              <a:lnSpc>
                <a:spcPts val="1439"/>
              </a:lnSpc>
              <a:spcBef>
                <a:spcPct val="0"/>
              </a:spcBef>
            </a:pPr>
            <a:endParaRPr lang="en-US" sz="1200" spc="120" dirty="0">
              <a:solidFill>
                <a:srgbClr val="26315E"/>
              </a:solidFill>
              <a:latin typeface="Arial"/>
            </a:endParaRPr>
          </a:p>
          <a:p>
            <a:pPr>
              <a:lnSpc>
                <a:spcPts val="1439"/>
              </a:lnSpc>
              <a:spcBef>
                <a:spcPct val="0"/>
              </a:spcBef>
            </a:pPr>
            <a:r>
              <a:rPr lang="en-US" sz="1200" spc="120" dirty="0" err="1">
                <a:solidFill>
                  <a:srgbClr val="26315E"/>
                </a:solidFill>
                <a:latin typeface="Arial"/>
              </a:rPr>
              <a:t>Copil</a:t>
            </a:r>
            <a:r>
              <a:rPr lang="en-US" sz="1200" spc="120" dirty="0">
                <a:solidFill>
                  <a:srgbClr val="26315E"/>
                </a:solidFill>
                <a:latin typeface="Arial"/>
              </a:rPr>
              <a:t>: </a:t>
            </a:r>
            <a:r>
              <a:rPr lang="ro-RO" sz="1200" spc="120" dirty="0">
                <a:solidFill>
                  <a:srgbClr val="26315E"/>
                </a:solidFill>
                <a:latin typeface="Arial"/>
              </a:rPr>
              <a:t>„Așadar, să fii amabil înseamnă să le oferi dragostea lui Dumnezeu celorlalți?”</a:t>
            </a:r>
            <a:endParaRPr lang="en-US" sz="1200" spc="120" dirty="0">
              <a:solidFill>
                <a:srgbClr val="26315E"/>
              </a:solidFill>
              <a:latin typeface="Arial"/>
            </a:endParaRPr>
          </a:p>
          <a:p>
            <a:pPr>
              <a:lnSpc>
                <a:spcPts val="1439"/>
              </a:lnSpc>
              <a:spcBef>
                <a:spcPct val="0"/>
              </a:spcBef>
            </a:pPr>
            <a:endParaRPr lang="en-US" sz="1200" spc="120" dirty="0">
              <a:solidFill>
                <a:srgbClr val="26315E"/>
              </a:solidFill>
              <a:latin typeface="Arial"/>
            </a:endParaRPr>
          </a:p>
          <a:p>
            <a:pPr>
              <a:lnSpc>
                <a:spcPts val="1439"/>
              </a:lnSpc>
              <a:spcBef>
                <a:spcPct val="0"/>
              </a:spcBef>
            </a:pPr>
            <a:r>
              <a:rPr lang="en-US" sz="1200" spc="120" dirty="0" err="1">
                <a:solidFill>
                  <a:srgbClr val="26315E"/>
                </a:solidFill>
                <a:latin typeface="Arial"/>
              </a:rPr>
              <a:t>Gazda</a:t>
            </a:r>
            <a:r>
              <a:rPr lang="en-US" sz="1200" spc="120" dirty="0">
                <a:solidFill>
                  <a:srgbClr val="26315E"/>
                </a:solidFill>
                <a:latin typeface="Arial"/>
              </a:rPr>
              <a:t>: </a:t>
            </a:r>
            <a:r>
              <a:rPr lang="ro-RO" sz="1200" spc="120" dirty="0">
                <a:solidFill>
                  <a:srgbClr val="26315E"/>
                </a:solidFill>
                <a:latin typeface="Arial"/>
              </a:rPr>
              <a:t>„Exact! Iar </a:t>
            </a:r>
            <a:r>
              <a:rPr lang="en-US" sz="1200" spc="120" dirty="0" err="1">
                <a:solidFill>
                  <a:srgbClr val="26315E"/>
                </a:solidFill>
                <a:latin typeface="Arial"/>
              </a:rPr>
              <a:t>Colos</a:t>
            </a:r>
            <a:r>
              <a:rPr lang="ro-RO" sz="1200" spc="120" dirty="0">
                <a:solidFill>
                  <a:srgbClr val="26315E"/>
                </a:solidFill>
                <a:latin typeface="Arial"/>
              </a:rPr>
              <a:t>e</a:t>
            </a:r>
            <a:r>
              <a:rPr lang="en-US" sz="1200" spc="120" dirty="0">
                <a:solidFill>
                  <a:srgbClr val="26315E"/>
                </a:solidFill>
                <a:latin typeface="Arial"/>
              </a:rPr>
              <a:t>n</a:t>
            </a:r>
            <a:r>
              <a:rPr lang="ro-RO" sz="1200" spc="120" dirty="0">
                <a:solidFill>
                  <a:srgbClr val="26315E"/>
                </a:solidFill>
                <a:latin typeface="Arial"/>
              </a:rPr>
              <a:t>i</a:t>
            </a:r>
            <a:r>
              <a:rPr lang="en-US" sz="1200" spc="120" dirty="0">
                <a:solidFill>
                  <a:srgbClr val="26315E"/>
                </a:solidFill>
                <a:latin typeface="Arial"/>
              </a:rPr>
              <a:t> 3:12</a:t>
            </a:r>
            <a:r>
              <a:rPr lang="ro-RO" sz="1200" spc="120" dirty="0">
                <a:solidFill>
                  <a:srgbClr val="26315E"/>
                </a:solidFill>
                <a:latin typeface="Arial"/>
              </a:rPr>
              <a:t> ne reamintește: «</a:t>
            </a:r>
            <a:r>
              <a:rPr lang="ro-RO" sz="1200" spc="60" dirty="0">
                <a:solidFill>
                  <a:srgbClr val="26315E"/>
                </a:solidFill>
                <a:latin typeface="Arial"/>
              </a:rPr>
              <a:t>fiind aleșii lui Dumnezeu și având statutul de sfinți iubiți de El, „îmbrăcați-vă” cu o inimă plină de compasiune, cu bunătate, cu modestie, cu blândețe și cu răbdare</a:t>
            </a:r>
            <a:r>
              <a:rPr lang="ro-RO" sz="1200" spc="120" dirty="0">
                <a:solidFill>
                  <a:srgbClr val="26315E"/>
                </a:solidFill>
                <a:latin typeface="Arial"/>
              </a:rPr>
              <a:t>»” (BVA).</a:t>
            </a:r>
            <a:endParaRPr lang="en-US" sz="1200" spc="120" dirty="0">
              <a:solidFill>
                <a:srgbClr val="26315E"/>
              </a:solidFill>
              <a:latin typeface="Arial"/>
            </a:endParaRPr>
          </a:p>
          <a:p>
            <a:pPr>
              <a:lnSpc>
                <a:spcPts val="1439"/>
              </a:lnSpc>
              <a:spcBef>
                <a:spcPct val="0"/>
              </a:spcBef>
            </a:pPr>
            <a:endParaRPr lang="en-US" sz="1200" spc="120" dirty="0">
              <a:solidFill>
                <a:srgbClr val="26315E"/>
              </a:solidFill>
              <a:latin typeface="Arial"/>
            </a:endParaRPr>
          </a:p>
          <a:p>
            <a:pPr>
              <a:lnSpc>
                <a:spcPts val="1439"/>
              </a:lnSpc>
              <a:spcBef>
                <a:spcPct val="0"/>
              </a:spcBef>
            </a:pPr>
            <a:endParaRPr lang="en-US" sz="1200" spc="120" dirty="0">
              <a:solidFill>
                <a:srgbClr val="26315E"/>
              </a:solidFill>
              <a:latin typeface="Arial"/>
            </a:endParaRPr>
          </a:p>
        </p:txBody>
      </p:sp>
      <p:sp>
        <p:nvSpPr>
          <p:cNvPr id="7" name="Freeform 7"/>
          <p:cNvSpPr/>
          <p:nvPr/>
        </p:nvSpPr>
        <p:spPr>
          <a:xfrm>
            <a:off x="5335034" y="653059"/>
            <a:ext cx="1468966" cy="1086006"/>
          </a:xfrm>
          <a:custGeom>
            <a:avLst/>
            <a:gdLst/>
            <a:ahLst/>
            <a:cxnLst/>
            <a:rect l="l" t="t" r="r" b="b"/>
            <a:pathLst>
              <a:path w="1468966" h="1086006">
                <a:moveTo>
                  <a:pt x="0" y="0"/>
                </a:moveTo>
                <a:lnTo>
                  <a:pt x="1468966" y="0"/>
                </a:lnTo>
                <a:lnTo>
                  <a:pt x="1468966" y="1086006"/>
                </a:lnTo>
                <a:lnTo>
                  <a:pt x="0" y="10860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5160049" y="7736351"/>
            <a:ext cx="1575462" cy="1191443"/>
          </a:xfrm>
          <a:custGeom>
            <a:avLst/>
            <a:gdLst/>
            <a:ahLst/>
            <a:cxnLst/>
            <a:rect l="l" t="t" r="r" b="b"/>
            <a:pathLst>
              <a:path w="1575462" h="1191443">
                <a:moveTo>
                  <a:pt x="0" y="0"/>
                </a:moveTo>
                <a:lnTo>
                  <a:pt x="1575462" y="0"/>
                </a:lnTo>
                <a:lnTo>
                  <a:pt x="1575462" y="1191443"/>
                </a:lnTo>
                <a:lnTo>
                  <a:pt x="0" y="11914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3167839" y="8408418"/>
            <a:ext cx="1366779" cy="1038752"/>
          </a:xfrm>
          <a:custGeom>
            <a:avLst/>
            <a:gdLst/>
            <a:ahLst/>
            <a:cxnLst/>
            <a:rect l="l" t="t" r="r" b="b"/>
            <a:pathLst>
              <a:path w="1366779" h="1038752">
                <a:moveTo>
                  <a:pt x="0" y="0"/>
                </a:moveTo>
                <a:lnTo>
                  <a:pt x="1366779" y="0"/>
                </a:lnTo>
                <a:lnTo>
                  <a:pt x="1366779" y="1038752"/>
                </a:lnTo>
                <a:lnTo>
                  <a:pt x="0" y="10387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10"/>
          <p:cNvSpPr/>
          <p:nvPr/>
        </p:nvSpPr>
        <p:spPr>
          <a:xfrm>
            <a:off x="1214025" y="7848042"/>
            <a:ext cx="1328384" cy="968060"/>
          </a:xfrm>
          <a:custGeom>
            <a:avLst/>
            <a:gdLst/>
            <a:ahLst/>
            <a:cxnLst/>
            <a:rect l="l" t="t" r="r" b="b"/>
            <a:pathLst>
              <a:path w="1328384" h="968060">
                <a:moveTo>
                  <a:pt x="0" y="0"/>
                </a:moveTo>
                <a:lnTo>
                  <a:pt x="1328383" y="0"/>
                </a:lnTo>
                <a:lnTo>
                  <a:pt x="1328383" y="968060"/>
                </a:lnTo>
                <a:lnTo>
                  <a:pt x="0" y="968060"/>
                </a:lnTo>
                <a:lnTo>
                  <a:pt x="0" y="0"/>
                </a:lnTo>
                <a:close/>
              </a:path>
            </a:pathLst>
          </a:custGeom>
          <a:blipFill>
            <a:blip r:embed="rId12"/>
            <a:stretch>
              <a:fillRect/>
            </a:stretch>
          </a:blipFill>
        </p:spPr>
        <p:txBody>
          <a:bodyPr/>
          <a:lstStyle/>
          <a:p>
            <a:endParaRPr lang="en-US"/>
          </a:p>
        </p:txBody>
      </p:sp>
      <p:sp>
        <p:nvSpPr>
          <p:cNvPr id="11" name="TextBox 11"/>
          <p:cNvSpPr txBox="1"/>
          <p:nvPr/>
        </p:nvSpPr>
        <p:spPr>
          <a:xfrm>
            <a:off x="855343" y="672700"/>
            <a:ext cx="2332290" cy="179536"/>
          </a:xfrm>
          <a:prstGeom prst="rect">
            <a:avLst/>
          </a:prstGeom>
        </p:spPr>
        <p:txBody>
          <a:bodyPr lIns="0" tIns="0" rIns="0" bIns="0" rtlCol="0" anchor="t">
            <a:spAutoFit/>
          </a:bodyPr>
          <a:lstStyle/>
          <a:p>
            <a:pPr algn="just">
              <a:lnSpc>
                <a:spcPts val="1439"/>
              </a:lnSpc>
            </a:pPr>
            <a:r>
              <a:rPr lang="ro-RO" sz="1100" spc="120" dirty="0">
                <a:solidFill>
                  <a:srgbClr val="26315E"/>
                </a:solidFill>
                <a:latin typeface="Arial Bold"/>
              </a:rPr>
              <a:t>ZI de BINE pentru Copii</a:t>
            </a:r>
            <a:endParaRPr lang="en-US" sz="1100" spc="120" dirty="0">
              <a:solidFill>
                <a:srgbClr val="26315E"/>
              </a:solidFill>
              <a:latin typeface="Arial Bold"/>
            </a:endParaRPr>
          </a:p>
        </p:txBody>
      </p:sp>
      <p:sp>
        <p:nvSpPr>
          <p:cNvPr id="12" name="TextBox 12"/>
          <p:cNvSpPr txBox="1"/>
          <p:nvPr/>
        </p:nvSpPr>
        <p:spPr>
          <a:xfrm>
            <a:off x="4957194" y="9836707"/>
            <a:ext cx="2224645" cy="179536"/>
          </a:xfrm>
          <a:prstGeom prst="rect">
            <a:avLst/>
          </a:prstGeom>
        </p:spPr>
        <p:txBody>
          <a:bodyPr lIns="0" tIns="0" rIns="0" bIns="0" rtlCol="0" anchor="t">
            <a:spAutoFit/>
          </a:bodyPr>
          <a:lstStyle/>
          <a:p>
            <a:pPr algn="ctr">
              <a:lnSpc>
                <a:spcPts val="1439"/>
              </a:lnSpc>
            </a:pPr>
            <a:r>
              <a:rPr lang="ro-RO" sz="1200" spc="120" dirty="0">
                <a:solidFill>
                  <a:srgbClr val="26315E"/>
                </a:solidFill>
                <a:latin typeface="Arial"/>
              </a:rPr>
              <a:t>Slujirea copiilor</a:t>
            </a:r>
            <a:endParaRPr lang="en-US" sz="1200" spc="120" dirty="0">
              <a:solidFill>
                <a:srgbClr val="26315E"/>
              </a:solidFill>
              <a:latin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887745" flipV="1">
            <a:off x="5407231" y="-1115051"/>
            <a:ext cx="3024000" cy="3264777"/>
          </a:xfrm>
          <a:custGeom>
            <a:avLst/>
            <a:gdLst/>
            <a:ahLst/>
            <a:cxnLst/>
            <a:rect l="l" t="t" r="r" b="b"/>
            <a:pathLst>
              <a:path w="3024000" h="3264777">
                <a:moveTo>
                  <a:pt x="0" y="3264777"/>
                </a:moveTo>
                <a:lnTo>
                  <a:pt x="3024000" y="3264777"/>
                </a:lnTo>
                <a:lnTo>
                  <a:pt x="3024000" y="0"/>
                </a:lnTo>
                <a:lnTo>
                  <a:pt x="0" y="0"/>
                </a:lnTo>
                <a:lnTo>
                  <a:pt x="0" y="3264777"/>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AutoShape 3"/>
          <p:cNvSpPr/>
          <p:nvPr/>
        </p:nvSpPr>
        <p:spPr>
          <a:xfrm>
            <a:off x="812229" y="9926475"/>
            <a:ext cx="3990996" cy="0"/>
          </a:xfrm>
          <a:prstGeom prst="line">
            <a:avLst/>
          </a:prstGeom>
          <a:ln w="19050" cap="rnd">
            <a:solidFill>
              <a:srgbClr val="26315E"/>
            </a:solidFill>
            <a:prstDash val="solid"/>
            <a:headEnd type="none" w="sm" len="sm"/>
            <a:tailEnd type="none" w="sm" len="sm"/>
          </a:ln>
        </p:spPr>
        <p:txBody>
          <a:bodyPr/>
          <a:lstStyle/>
          <a:p>
            <a:endParaRPr lang="en-US"/>
          </a:p>
        </p:txBody>
      </p:sp>
      <p:sp>
        <p:nvSpPr>
          <p:cNvPr id="4" name="Freeform 4"/>
          <p:cNvSpPr/>
          <p:nvPr/>
        </p:nvSpPr>
        <p:spPr>
          <a:xfrm rot="-699702" flipH="1">
            <a:off x="-1018872" y="8214450"/>
            <a:ext cx="3024000" cy="3024000"/>
          </a:xfrm>
          <a:custGeom>
            <a:avLst/>
            <a:gdLst/>
            <a:ahLst/>
            <a:cxnLst/>
            <a:rect l="l" t="t" r="r" b="b"/>
            <a:pathLst>
              <a:path w="3024000" h="3024000">
                <a:moveTo>
                  <a:pt x="3024000" y="0"/>
                </a:moveTo>
                <a:lnTo>
                  <a:pt x="0" y="0"/>
                </a:lnTo>
                <a:lnTo>
                  <a:pt x="0" y="3024000"/>
                </a:lnTo>
                <a:lnTo>
                  <a:pt x="3024000" y="3024000"/>
                </a:lnTo>
                <a:lnTo>
                  <a:pt x="302400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AutoShape 5"/>
          <p:cNvSpPr/>
          <p:nvPr/>
        </p:nvSpPr>
        <p:spPr>
          <a:xfrm>
            <a:off x="2934806" y="756089"/>
            <a:ext cx="2832098" cy="0"/>
          </a:xfrm>
          <a:prstGeom prst="line">
            <a:avLst/>
          </a:prstGeom>
          <a:ln w="19050" cap="rnd">
            <a:solidFill>
              <a:srgbClr val="26315E"/>
            </a:solidFill>
            <a:prstDash val="solid"/>
            <a:headEnd type="none" w="sm" len="sm"/>
            <a:tailEnd type="none" w="sm" len="sm"/>
          </a:ln>
        </p:spPr>
        <p:txBody>
          <a:bodyPr/>
          <a:lstStyle/>
          <a:p>
            <a:endParaRPr lang="en-US"/>
          </a:p>
        </p:txBody>
      </p:sp>
      <p:sp>
        <p:nvSpPr>
          <p:cNvPr id="6" name="TextBox 6"/>
          <p:cNvSpPr txBox="1"/>
          <p:nvPr/>
        </p:nvSpPr>
        <p:spPr>
          <a:xfrm>
            <a:off x="927460" y="1099817"/>
            <a:ext cx="5991771" cy="7540526"/>
          </a:xfrm>
          <a:prstGeom prst="rect">
            <a:avLst/>
          </a:prstGeom>
        </p:spPr>
        <p:txBody>
          <a:bodyPr lIns="0" tIns="0" rIns="0" bIns="0" rtlCol="0" anchor="t">
            <a:spAutoFit/>
          </a:bodyPr>
          <a:lstStyle/>
          <a:p>
            <a:pPr>
              <a:lnSpc>
                <a:spcPts val="1439"/>
              </a:lnSpc>
              <a:spcBef>
                <a:spcPct val="0"/>
              </a:spcBef>
            </a:pPr>
            <a:r>
              <a:rPr lang="ro-RO" sz="1200" spc="60" dirty="0">
                <a:solidFill>
                  <a:srgbClr val="26315E"/>
                </a:solidFill>
                <a:latin typeface="Cerebri Bold"/>
              </a:rPr>
              <a:t>Concluzie</a:t>
            </a:r>
            <a:endParaRPr lang="en-US" sz="1200" spc="60" dirty="0">
              <a:solidFill>
                <a:srgbClr val="26315E"/>
              </a:solidFill>
              <a:latin typeface="Cerebri Bold"/>
            </a:endParaRPr>
          </a:p>
          <a:p>
            <a:pPr>
              <a:lnSpc>
                <a:spcPts val="1439"/>
              </a:lnSpc>
              <a:spcBef>
                <a:spcPct val="0"/>
              </a:spcBef>
            </a:pPr>
            <a:r>
              <a:rPr lang="en-US" sz="1200" spc="60" dirty="0" err="1">
                <a:solidFill>
                  <a:srgbClr val="26315E"/>
                </a:solidFill>
                <a:latin typeface="Cerebri"/>
              </a:rPr>
              <a:t>Gazda</a:t>
            </a:r>
            <a:r>
              <a:rPr lang="en-US" sz="1200" spc="60" dirty="0">
                <a:solidFill>
                  <a:srgbClr val="26315E"/>
                </a:solidFill>
                <a:latin typeface="Cerebri"/>
              </a:rPr>
              <a:t>: </a:t>
            </a:r>
            <a:r>
              <a:rPr lang="ro-RO" sz="1200" spc="60" dirty="0">
                <a:solidFill>
                  <a:srgbClr val="26315E"/>
                </a:solidFill>
                <a:latin typeface="Cerebri"/>
              </a:rPr>
              <a:t>„</a:t>
            </a:r>
            <a:r>
              <a:rPr lang="ro-RO" sz="1200" spc="60" dirty="0" err="1">
                <a:solidFill>
                  <a:srgbClr val="26315E"/>
                </a:solidFill>
                <a:latin typeface="Cerebri"/>
              </a:rPr>
              <a:t>Bravo</a:t>
            </a:r>
            <a:r>
              <a:rPr lang="ro-RO" sz="1200" spc="60" dirty="0">
                <a:solidFill>
                  <a:srgbClr val="26315E"/>
                </a:solidFill>
                <a:latin typeface="Cerebri"/>
              </a:rPr>
              <a:t>, campioni ai compasiunii! Astăzi am învățat că bunătatea ia multe forme – de la gesturi mici la sărbători grandioase. Compasiunea noastră a făcut orașul mai luminos și l-a umplut de zâmbete. Nu uitați, lumea devine un loc mai bun când suntem buni și iubitori. Până data viitoare, continuați să răspândiți magia compasiunii!”</a:t>
            </a:r>
            <a:endParaRPr lang="en-US" sz="1200" spc="60" dirty="0">
              <a:solidFill>
                <a:srgbClr val="26315E"/>
              </a:solidFill>
              <a:latin typeface="Cerebri"/>
            </a:endParaRPr>
          </a:p>
          <a:p>
            <a:pPr>
              <a:lnSpc>
                <a:spcPts val="1439"/>
              </a:lnSpc>
              <a:spcBef>
                <a:spcPct val="0"/>
              </a:spcBef>
            </a:pPr>
            <a:endParaRPr lang="en-US" sz="1200" spc="60" dirty="0">
              <a:solidFill>
                <a:srgbClr val="26315E"/>
              </a:solidFill>
              <a:latin typeface="Cerebri"/>
            </a:endParaRPr>
          </a:p>
          <a:p>
            <a:pPr>
              <a:lnSpc>
                <a:spcPts val="1439"/>
              </a:lnSpc>
              <a:spcBef>
                <a:spcPct val="0"/>
              </a:spcBef>
            </a:pPr>
            <a:r>
              <a:rPr lang="en-US" sz="1200" spc="60" dirty="0">
                <a:solidFill>
                  <a:srgbClr val="26315E"/>
                </a:solidFill>
                <a:latin typeface="Cerebri"/>
              </a:rPr>
              <a:t>[</a:t>
            </a:r>
            <a:r>
              <a:rPr lang="ro-RO" sz="1200" spc="60" dirty="0">
                <a:solidFill>
                  <a:srgbClr val="26315E"/>
                </a:solidFill>
                <a:latin typeface="Cerebri"/>
              </a:rPr>
              <a:t>Scenă de încheiere cu copiii și gazda luându-și rămas bun</a:t>
            </a:r>
            <a:r>
              <a:rPr lang="en-US" sz="1200" spc="60" dirty="0">
                <a:solidFill>
                  <a:srgbClr val="26315E"/>
                </a:solidFill>
                <a:latin typeface="Cerebri"/>
              </a:rPr>
              <a:t>]</a:t>
            </a:r>
          </a:p>
          <a:p>
            <a:pPr>
              <a:lnSpc>
                <a:spcPts val="1439"/>
              </a:lnSpc>
              <a:spcBef>
                <a:spcPct val="0"/>
              </a:spcBef>
            </a:pPr>
            <a:endParaRPr lang="en-US" sz="1200" spc="60" dirty="0">
              <a:solidFill>
                <a:srgbClr val="26315E"/>
              </a:solidFill>
              <a:latin typeface="Cerebri"/>
            </a:endParaRPr>
          </a:p>
          <a:p>
            <a:pPr>
              <a:lnSpc>
                <a:spcPts val="1439"/>
              </a:lnSpc>
              <a:spcBef>
                <a:spcPct val="0"/>
              </a:spcBef>
            </a:pPr>
            <a:r>
              <a:rPr lang="en-US" sz="1200" spc="60" dirty="0" err="1">
                <a:solidFill>
                  <a:srgbClr val="26315E"/>
                </a:solidFill>
                <a:latin typeface="Cerebri"/>
              </a:rPr>
              <a:t>Gazda</a:t>
            </a:r>
            <a:r>
              <a:rPr lang="en-US" sz="1200" spc="60" dirty="0">
                <a:solidFill>
                  <a:srgbClr val="26315E"/>
                </a:solidFill>
                <a:latin typeface="Cerebri"/>
              </a:rPr>
              <a:t>: </a:t>
            </a:r>
            <a:r>
              <a:rPr lang="ro-RO" sz="1200" spc="60" dirty="0">
                <a:solidFill>
                  <a:srgbClr val="26315E"/>
                </a:solidFill>
                <a:latin typeface="Cerebri"/>
              </a:rPr>
              <a:t>„Ne vedem în următoarea noastră aventură, tineri campioni! Rămâneți buni, plini de compasiune și pregătiți pentru alte misiuni incredibile!”</a:t>
            </a:r>
            <a:endParaRPr lang="en-US" sz="1200" spc="60" dirty="0">
              <a:solidFill>
                <a:srgbClr val="26315E"/>
              </a:solidFill>
              <a:latin typeface="Cerebri"/>
            </a:endParaRPr>
          </a:p>
          <a:p>
            <a:pPr>
              <a:lnSpc>
                <a:spcPts val="1439"/>
              </a:lnSpc>
              <a:spcBef>
                <a:spcPct val="0"/>
              </a:spcBef>
            </a:pPr>
            <a:endParaRPr lang="en-US" sz="1200" spc="60" dirty="0">
              <a:solidFill>
                <a:srgbClr val="26315E"/>
              </a:solidFill>
              <a:latin typeface="Cerebri"/>
            </a:endParaRPr>
          </a:p>
          <a:p>
            <a:pPr>
              <a:lnSpc>
                <a:spcPts val="1439"/>
              </a:lnSpc>
              <a:spcBef>
                <a:spcPct val="0"/>
              </a:spcBef>
            </a:pPr>
            <a:r>
              <a:rPr lang="en-US" sz="1200" spc="60" dirty="0">
                <a:solidFill>
                  <a:srgbClr val="26315E"/>
                </a:solidFill>
                <a:latin typeface="Cerebri"/>
              </a:rPr>
              <a:t>(</a:t>
            </a:r>
            <a:r>
              <a:rPr lang="ro-RO" sz="1200" spc="60" dirty="0">
                <a:solidFill>
                  <a:srgbClr val="26315E"/>
                </a:solidFill>
                <a:latin typeface="Cerebri"/>
              </a:rPr>
              <a:t>Text scris de </a:t>
            </a:r>
            <a:r>
              <a:rPr lang="en-US" sz="1200" spc="60" dirty="0">
                <a:solidFill>
                  <a:srgbClr val="26315E"/>
                </a:solidFill>
                <a:latin typeface="Cerebri"/>
              </a:rPr>
              <a:t>Ivonne </a:t>
            </a:r>
            <a:r>
              <a:rPr lang="en-US" sz="1200" spc="60" dirty="0" err="1">
                <a:solidFill>
                  <a:srgbClr val="26315E"/>
                </a:solidFill>
                <a:latin typeface="Cerebri"/>
              </a:rPr>
              <a:t>Omana</a:t>
            </a:r>
            <a:r>
              <a:rPr lang="en-US" sz="1200" spc="60" dirty="0">
                <a:solidFill>
                  <a:srgbClr val="26315E"/>
                </a:solidFill>
                <a:latin typeface="Cerebri"/>
              </a:rPr>
              <a:t>)</a:t>
            </a:r>
          </a:p>
          <a:p>
            <a:pPr>
              <a:lnSpc>
                <a:spcPts val="1439"/>
              </a:lnSpc>
              <a:spcBef>
                <a:spcPct val="0"/>
              </a:spcBef>
            </a:pPr>
            <a:endParaRPr lang="en-US" sz="1200" spc="60" dirty="0">
              <a:solidFill>
                <a:srgbClr val="26315E"/>
              </a:solidFill>
              <a:latin typeface="Cerebri"/>
            </a:endParaRPr>
          </a:p>
          <a:p>
            <a:pPr>
              <a:lnSpc>
                <a:spcPts val="1439"/>
              </a:lnSpc>
              <a:spcBef>
                <a:spcPct val="0"/>
              </a:spcBef>
            </a:pPr>
            <a:endParaRPr lang="en-US" sz="1200" spc="60" dirty="0">
              <a:solidFill>
                <a:srgbClr val="26315E"/>
              </a:solidFill>
              <a:latin typeface="Cerebri"/>
            </a:endParaRPr>
          </a:p>
          <a:p>
            <a:pPr>
              <a:lnSpc>
                <a:spcPts val="1439"/>
              </a:lnSpc>
              <a:spcBef>
                <a:spcPct val="0"/>
              </a:spcBef>
            </a:pPr>
            <a:endParaRPr lang="en-US" sz="1200" spc="60" dirty="0">
              <a:solidFill>
                <a:srgbClr val="26315E"/>
              </a:solidFill>
              <a:latin typeface="Cerebri"/>
            </a:endParaRPr>
          </a:p>
          <a:p>
            <a:pPr>
              <a:lnSpc>
                <a:spcPts val="1439"/>
              </a:lnSpc>
              <a:spcBef>
                <a:spcPct val="0"/>
              </a:spcBef>
            </a:pPr>
            <a:endParaRPr lang="en-US" sz="1200" spc="60" dirty="0">
              <a:solidFill>
                <a:srgbClr val="26315E"/>
              </a:solidFill>
              <a:latin typeface="Cerebri"/>
            </a:endParaRPr>
          </a:p>
          <a:p>
            <a:pPr>
              <a:lnSpc>
                <a:spcPts val="1439"/>
              </a:lnSpc>
              <a:spcBef>
                <a:spcPct val="0"/>
              </a:spcBef>
            </a:pPr>
            <a:endParaRPr lang="en-US" sz="1200" spc="60" dirty="0">
              <a:solidFill>
                <a:srgbClr val="26315E"/>
              </a:solidFill>
              <a:latin typeface="Cerebri"/>
            </a:endParaRPr>
          </a:p>
          <a:p>
            <a:pPr algn="ctr">
              <a:lnSpc>
                <a:spcPts val="1439"/>
              </a:lnSpc>
              <a:spcBef>
                <a:spcPct val="0"/>
              </a:spcBef>
            </a:pPr>
            <a:endParaRPr lang="en-US" sz="1200" spc="60" dirty="0">
              <a:solidFill>
                <a:srgbClr val="26315E"/>
              </a:solidFill>
              <a:latin typeface="Cerebri"/>
            </a:endParaRPr>
          </a:p>
          <a:p>
            <a:pPr algn="ctr">
              <a:lnSpc>
                <a:spcPts val="1439"/>
              </a:lnSpc>
              <a:spcBef>
                <a:spcPct val="0"/>
              </a:spcBef>
            </a:pPr>
            <a:r>
              <a:rPr lang="ro-RO" sz="1200" spc="60" dirty="0">
                <a:solidFill>
                  <a:srgbClr val="26315E"/>
                </a:solidFill>
                <a:latin typeface="Cerebri"/>
              </a:rPr>
              <a:t>Două grupe de vârstă</a:t>
            </a:r>
            <a:endParaRPr lang="en-US" sz="1200" spc="60" dirty="0">
              <a:solidFill>
                <a:srgbClr val="26315E"/>
              </a:solidFill>
              <a:latin typeface="Cerebri"/>
            </a:endParaRPr>
          </a:p>
          <a:p>
            <a:pPr algn="ctr">
              <a:lnSpc>
                <a:spcPts val="1439"/>
              </a:lnSpc>
              <a:spcBef>
                <a:spcPct val="0"/>
              </a:spcBef>
            </a:pPr>
            <a:r>
              <a:rPr lang="en-US" sz="1200" spc="60" dirty="0">
                <a:solidFill>
                  <a:srgbClr val="26315E"/>
                </a:solidFill>
                <a:latin typeface="Cerebri"/>
              </a:rPr>
              <a:t>3-7 </a:t>
            </a:r>
            <a:r>
              <a:rPr lang="ro-RO" sz="1200" spc="60" dirty="0">
                <a:solidFill>
                  <a:srgbClr val="26315E"/>
                </a:solidFill>
                <a:latin typeface="Cerebri"/>
              </a:rPr>
              <a:t>ani</a:t>
            </a:r>
            <a:endParaRPr lang="en-US" sz="1200" spc="60" dirty="0">
              <a:solidFill>
                <a:srgbClr val="26315E"/>
              </a:solidFill>
              <a:latin typeface="Cerebri"/>
            </a:endParaRPr>
          </a:p>
          <a:p>
            <a:pPr algn="ctr">
              <a:lnSpc>
                <a:spcPts val="1439"/>
              </a:lnSpc>
              <a:spcBef>
                <a:spcPct val="0"/>
              </a:spcBef>
            </a:pPr>
            <a:r>
              <a:rPr lang="en-US" sz="1200" spc="60" dirty="0">
                <a:solidFill>
                  <a:srgbClr val="26315E"/>
                </a:solidFill>
                <a:latin typeface="Cerebri"/>
              </a:rPr>
              <a:t>8-12 </a:t>
            </a:r>
            <a:r>
              <a:rPr lang="ro-RO" sz="1200" spc="60" dirty="0">
                <a:solidFill>
                  <a:srgbClr val="26315E"/>
                </a:solidFill>
                <a:latin typeface="Cerebri"/>
              </a:rPr>
              <a:t>ani</a:t>
            </a:r>
            <a:endParaRPr lang="en-US" sz="1200" spc="60" dirty="0">
              <a:solidFill>
                <a:srgbClr val="26315E"/>
              </a:solidFill>
              <a:latin typeface="Cerebri"/>
            </a:endParaRPr>
          </a:p>
          <a:p>
            <a:pPr algn="ctr">
              <a:lnSpc>
                <a:spcPts val="1439"/>
              </a:lnSpc>
              <a:spcBef>
                <a:spcPct val="0"/>
              </a:spcBef>
            </a:pPr>
            <a:endParaRPr lang="en-US" sz="1200" spc="60" dirty="0">
              <a:solidFill>
                <a:srgbClr val="26315E"/>
              </a:solidFill>
              <a:latin typeface="Cerebri"/>
            </a:endParaRPr>
          </a:p>
          <a:p>
            <a:pPr algn="ctr">
              <a:lnSpc>
                <a:spcPts val="1439"/>
              </a:lnSpc>
              <a:spcBef>
                <a:spcPct val="0"/>
              </a:spcBef>
            </a:pPr>
            <a:r>
              <a:rPr lang="ro-RO" sz="1200" spc="60" dirty="0">
                <a:solidFill>
                  <a:srgbClr val="26315E"/>
                </a:solidFill>
                <a:latin typeface="Cerebri"/>
              </a:rPr>
              <a:t>Scop</a:t>
            </a:r>
            <a:r>
              <a:rPr lang="en-US" sz="1200" spc="60" dirty="0">
                <a:solidFill>
                  <a:srgbClr val="26315E"/>
                </a:solidFill>
                <a:latin typeface="Cerebri"/>
              </a:rPr>
              <a:t>: </a:t>
            </a:r>
          </a:p>
          <a:p>
            <a:pPr algn="ctr">
              <a:lnSpc>
                <a:spcPts val="1439"/>
              </a:lnSpc>
              <a:spcBef>
                <a:spcPct val="0"/>
              </a:spcBef>
            </a:pPr>
            <a:r>
              <a:rPr lang="ro-RO" sz="1200" spc="60" dirty="0">
                <a:solidFill>
                  <a:srgbClr val="26315E"/>
                </a:solidFill>
                <a:latin typeface="Cerebri"/>
              </a:rPr>
              <a:t>Învață-i pe copii ce înseamnă să aibă compasiune</a:t>
            </a:r>
          </a:p>
          <a:p>
            <a:pPr algn="ctr">
              <a:lnSpc>
                <a:spcPts val="1439"/>
              </a:lnSpc>
              <a:spcBef>
                <a:spcPct val="0"/>
              </a:spcBef>
            </a:pPr>
            <a:r>
              <a:rPr lang="ro-RO" sz="1200" spc="60" dirty="0">
                <a:solidFill>
                  <a:srgbClr val="26315E"/>
                </a:solidFill>
                <a:latin typeface="Cerebri"/>
              </a:rPr>
              <a:t>și să o manifeste în propria familie.</a:t>
            </a:r>
            <a:endParaRPr lang="en-US" sz="1200" spc="60" dirty="0">
              <a:solidFill>
                <a:srgbClr val="26315E"/>
              </a:solidFill>
              <a:latin typeface="Cerebri"/>
            </a:endParaRPr>
          </a:p>
          <a:p>
            <a:pPr>
              <a:lnSpc>
                <a:spcPts val="1439"/>
              </a:lnSpc>
              <a:spcBef>
                <a:spcPct val="0"/>
              </a:spcBef>
            </a:pPr>
            <a:endParaRPr lang="en-US" sz="1200" spc="60" dirty="0">
              <a:solidFill>
                <a:srgbClr val="26315E"/>
              </a:solidFill>
              <a:latin typeface="Cerebri"/>
            </a:endParaRPr>
          </a:p>
          <a:p>
            <a:pPr>
              <a:lnSpc>
                <a:spcPts val="1439"/>
              </a:lnSpc>
              <a:spcBef>
                <a:spcPct val="0"/>
              </a:spcBef>
            </a:pPr>
            <a:r>
              <a:rPr lang="en-US" sz="1200" spc="60" dirty="0" err="1">
                <a:solidFill>
                  <a:srgbClr val="26315E"/>
                </a:solidFill>
                <a:latin typeface="Cerebri Bold"/>
              </a:rPr>
              <a:t>Activit</a:t>
            </a:r>
            <a:r>
              <a:rPr lang="ro-RO" sz="1200" spc="60" dirty="0" err="1">
                <a:solidFill>
                  <a:srgbClr val="26315E"/>
                </a:solidFill>
                <a:latin typeface="Cerebri Bold"/>
              </a:rPr>
              <a:t>atea</a:t>
            </a:r>
            <a:r>
              <a:rPr lang="en-US" sz="1200" spc="60" dirty="0">
                <a:solidFill>
                  <a:srgbClr val="26315E"/>
                </a:solidFill>
                <a:latin typeface="Cerebri Bold"/>
              </a:rPr>
              <a:t> 1</a:t>
            </a:r>
          </a:p>
          <a:p>
            <a:pPr>
              <a:lnSpc>
                <a:spcPts val="1439"/>
              </a:lnSpc>
              <a:spcBef>
                <a:spcPct val="0"/>
              </a:spcBef>
            </a:pPr>
            <a:endParaRPr lang="en-US" sz="1200" spc="60" dirty="0">
              <a:solidFill>
                <a:srgbClr val="26315E"/>
              </a:solidFill>
              <a:latin typeface="Cerebri Bold"/>
            </a:endParaRPr>
          </a:p>
          <a:p>
            <a:pPr>
              <a:lnSpc>
                <a:spcPts val="1439"/>
              </a:lnSpc>
              <a:spcBef>
                <a:spcPct val="0"/>
              </a:spcBef>
            </a:pPr>
            <a:r>
              <a:rPr lang="ro-RO" sz="1200" spc="60" dirty="0">
                <a:solidFill>
                  <a:srgbClr val="26315E"/>
                </a:solidFill>
                <a:latin typeface="Cerebri"/>
              </a:rPr>
              <a:t>Căutarea compasiunii </a:t>
            </a:r>
            <a:r>
              <a:rPr lang="en-US" sz="1200" spc="60" dirty="0">
                <a:solidFill>
                  <a:srgbClr val="26315E"/>
                </a:solidFill>
                <a:latin typeface="Cerebri"/>
              </a:rPr>
              <a:t>(15-20 min</a:t>
            </a:r>
            <a:r>
              <a:rPr lang="ro-RO" sz="1200" spc="60" dirty="0">
                <a:solidFill>
                  <a:srgbClr val="26315E"/>
                </a:solidFill>
                <a:latin typeface="Cerebri"/>
              </a:rPr>
              <a:t>.</a:t>
            </a:r>
            <a:r>
              <a:rPr lang="en-US" sz="1200" spc="60" dirty="0">
                <a:solidFill>
                  <a:srgbClr val="26315E"/>
                </a:solidFill>
                <a:latin typeface="Cerebri"/>
              </a:rPr>
              <a:t>)</a:t>
            </a:r>
          </a:p>
          <a:p>
            <a:pPr>
              <a:lnSpc>
                <a:spcPts val="1439"/>
              </a:lnSpc>
              <a:spcBef>
                <a:spcPct val="0"/>
              </a:spcBef>
            </a:pPr>
            <a:r>
              <a:rPr lang="ro-RO" sz="1200" spc="60" dirty="0">
                <a:solidFill>
                  <a:srgbClr val="26315E"/>
                </a:solidFill>
                <a:latin typeface="Cerebri"/>
              </a:rPr>
              <a:t>Poartă o conversație/ discuție cu adulți și copii de toate vârstele despre ce înseamnă compasiunea.</a:t>
            </a:r>
          </a:p>
          <a:p>
            <a:pPr>
              <a:lnSpc>
                <a:spcPts val="1439"/>
              </a:lnSpc>
              <a:spcBef>
                <a:spcPct val="0"/>
              </a:spcBef>
            </a:pPr>
            <a:r>
              <a:rPr lang="ro-RO" sz="1200" spc="60" dirty="0">
                <a:solidFill>
                  <a:srgbClr val="26315E"/>
                </a:solidFill>
                <a:latin typeface="Cerebri"/>
              </a:rPr>
              <a:t>Dacă este un grup mai mare, împarte-l în grupuri de 5-6 persoane. Asigură-te că în fiecare grup sunt persoane de toate vârstele</a:t>
            </a:r>
            <a:r>
              <a:rPr lang="en-US" sz="1200" spc="60" dirty="0">
                <a:solidFill>
                  <a:srgbClr val="26315E"/>
                </a:solidFill>
                <a:latin typeface="Cerebri"/>
              </a:rPr>
              <a:t>.</a:t>
            </a:r>
            <a:endParaRPr lang="ro-RO" sz="1200" spc="60" dirty="0">
              <a:solidFill>
                <a:srgbClr val="26315E"/>
              </a:solidFill>
              <a:latin typeface="Cerebri"/>
            </a:endParaRPr>
          </a:p>
          <a:p>
            <a:pPr>
              <a:lnSpc>
                <a:spcPts val="1439"/>
              </a:lnSpc>
              <a:spcBef>
                <a:spcPct val="0"/>
              </a:spcBef>
            </a:pPr>
            <a:endParaRPr lang="ro-RO" sz="1200" spc="60" dirty="0">
              <a:solidFill>
                <a:srgbClr val="26315E"/>
              </a:solidFill>
              <a:latin typeface="Cerebri"/>
            </a:endParaRPr>
          </a:p>
          <a:p>
            <a:pPr>
              <a:lnSpc>
                <a:spcPts val="1439"/>
              </a:lnSpc>
              <a:spcBef>
                <a:spcPct val="0"/>
              </a:spcBef>
            </a:pPr>
            <a:r>
              <a:rPr lang="ro-RO" sz="1200" spc="60" dirty="0">
                <a:solidFill>
                  <a:srgbClr val="26315E"/>
                </a:solidFill>
                <a:latin typeface="Cerebri"/>
              </a:rPr>
              <a:t>Obiectiv: Vorbește cu cel puțin 3 adulți și 3 copii pentru a le afla opinia cu privire la compasiune. Cere-le să ofere exemple și să explice cum simt ei compasiunea (folosește cuvinte simple).</a:t>
            </a:r>
            <a:r>
              <a:rPr lang="en-US" sz="1200" spc="60" dirty="0">
                <a:solidFill>
                  <a:srgbClr val="26315E"/>
                </a:solidFill>
                <a:latin typeface="Cerebri"/>
              </a:rPr>
              <a:t> </a:t>
            </a:r>
          </a:p>
          <a:p>
            <a:pPr>
              <a:lnSpc>
                <a:spcPts val="1439"/>
              </a:lnSpc>
              <a:spcBef>
                <a:spcPct val="0"/>
              </a:spcBef>
            </a:pPr>
            <a:endParaRPr lang="en-US" sz="1200" spc="60" dirty="0">
              <a:solidFill>
                <a:srgbClr val="26315E"/>
              </a:solidFill>
              <a:latin typeface="Cerebri"/>
            </a:endParaRPr>
          </a:p>
          <a:p>
            <a:pPr>
              <a:lnSpc>
                <a:spcPts val="1439"/>
              </a:lnSpc>
              <a:spcBef>
                <a:spcPct val="0"/>
              </a:spcBef>
            </a:pPr>
            <a:r>
              <a:rPr lang="ro-RO" sz="1200" spc="60" dirty="0">
                <a:solidFill>
                  <a:srgbClr val="26315E"/>
                </a:solidFill>
                <a:latin typeface="Cerebri"/>
              </a:rPr>
              <a:t>Fă o listă cu idei și opinii. Copiii să își adauge propriile idei și să aleagă una pentru a o încerca.</a:t>
            </a:r>
            <a:endParaRPr lang="en-US" sz="1200" spc="60" dirty="0">
              <a:solidFill>
                <a:srgbClr val="26315E"/>
              </a:solidFill>
              <a:latin typeface="Cerebri"/>
            </a:endParaRPr>
          </a:p>
          <a:p>
            <a:pPr>
              <a:lnSpc>
                <a:spcPts val="1439"/>
              </a:lnSpc>
              <a:spcBef>
                <a:spcPct val="0"/>
              </a:spcBef>
            </a:pPr>
            <a:endParaRPr lang="en-US" sz="1200" spc="60" dirty="0">
              <a:solidFill>
                <a:srgbClr val="26315E"/>
              </a:solidFill>
              <a:latin typeface="Cerebri"/>
            </a:endParaRPr>
          </a:p>
        </p:txBody>
      </p:sp>
      <p:sp>
        <p:nvSpPr>
          <p:cNvPr id="7" name="Freeform 7"/>
          <p:cNvSpPr/>
          <p:nvPr/>
        </p:nvSpPr>
        <p:spPr>
          <a:xfrm>
            <a:off x="5514904" y="3642871"/>
            <a:ext cx="1089286" cy="1255661"/>
          </a:xfrm>
          <a:custGeom>
            <a:avLst/>
            <a:gdLst/>
            <a:ahLst/>
            <a:cxnLst/>
            <a:rect l="l" t="t" r="r" b="b"/>
            <a:pathLst>
              <a:path w="1089286" h="1255661">
                <a:moveTo>
                  <a:pt x="0" y="0"/>
                </a:moveTo>
                <a:lnTo>
                  <a:pt x="1089287" y="0"/>
                </a:lnTo>
                <a:lnTo>
                  <a:pt x="1089287" y="1255661"/>
                </a:lnTo>
                <a:lnTo>
                  <a:pt x="0" y="12556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TextBox 8"/>
          <p:cNvSpPr txBox="1"/>
          <p:nvPr/>
        </p:nvSpPr>
        <p:spPr>
          <a:xfrm>
            <a:off x="927460" y="672700"/>
            <a:ext cx="2332290" cy="179536"/>
          </a:xfrm>
          <a:prstGeom prst="rect">
            <a:avLst/>
          </a:prstGeom>
        </p:spPr>
        <p:txBody>
          <a:bodyPr lIns="0" tIns="0" rIns="0" bIns="0" rtlCol="0" anchor="t">
            <a:spAutoFit/>
          </a:bodyPr>
          <a:lstStyle/>
          <a:p>
            <a:pPr algn="just">
              <a:lnSpc>
                <a:spcPts val="1439"/>
              </a:lnSpc>
            </a:pPr>
            <a:r>
              <a:rPr lang="ro-RO" sz="1100" spc="120" dirty="0">
                <a:solidFill>
                  <a:srgbClr val="26315E"/>
                </a:solidFill>
                <a:latin typeface="Arial Bold"/>
              </a:rPr>
              <a:t>ZI de BINE pentru Copii</a:t>
            </a:r>
            <a:endParaRPr lang="en-US" sz="1100" spc="120" dirty="0">
              <a:solidFill>
                <a:srgbClr val="26315E"/>
              </a:solidFill>
              <a:latin typeface="Arial Bold"/>
            </a:endParaRPr>
          </a:p>
        </p:txBody>
      </p:sp>
      <p:sp>
        <p:nvSpPr>
          <p:cNvPr id="9" name="TextBox 9"/>
          <p:cNvSpPr txBox="1"/>
          <p:nvPr/>
        </p:nvSpPr>
        <p:spPr>
          <a:xfrm>
            <a:off x="4947224" y="9836707"/>
            <a:ext cx="2224645" cy="179536"/>
          </a:xfrm>
          <a:prstGeom prst="rect">
            <a:avLst/>
          </a:prstGeom>
        </p:spPr>
        <p:txBody>
          <a:bodyPr lIns="0" tIns="0" rIns="0" bIns="0" rtlCol="0" anchor="t">
            <a:spAutoFit/>
          </a:bodyPr>
          <a:lstStyle/>
          <a:p>
            <a:pPr algn="ctr">
              <a:lnSpc>
                <a:spcPts val="1439"/>
              </a:lnSpc>
            </a:pPr>
            <a:r>
              <a:rPr lang="ro-RO" sz="1200" spc="120" dirty="0">
                <a:solidFill>
                  <a:srgbClr val="26315E"/>
                </a:solidFill>
                <a:latin typeface="Arial"/>
              </a:rPr>
              <a:t>Slujirea copiilor</a:t>
            </a:r>
            <a:endParaRPr lang="en-US" sz="1200" spc="120" dirty="0">
              <a:solidFill>
                <a:srgbClr val="26315E"/>
              </a:solidFill>
              <a:latin typeface="Arial"/>
            </a:endParaRPr>
          </a:p>
        </p:txBody>
      </p:sp>
      <p:sp>
        <p:nvSpPr>
          <p:cNvPr id="10" name="TextBox 10"/>
          <p:cNvSpPr txBox="1"/>
          <p:nvPr/>
        </p:nvSpPr>
        <p:spPr>
          <a:xfrm>
            <a:off x="2934806" y="3732222"/>
            <a:ext cx="1956137" cy="456856"/>
          </a:xfrm>
          <a:prstGeom prst="rect">
            <a:avLst/>
          </a:prstGeom>
        </p:spPr>
        <p:txBody>
          <a:bodyPr lIns="0" tIns="0" rIns="0" bIns="0" rtlCol="0" anchor="t">
            <a:spAutoFit/>
          </a:bodyPr>
          <a:lstStyle/>
          <a:p>
            <a:pPr algn="ctr">
              <a:lnSpc>
                <a:spcPts val="3920"/>
              </a:lnSpc>
            </a:pPr>
            <a:r>
              <a:rPr lang="en-US" sz="2800" dirty="0">
                <a:solidFill>
                  <a:srgbClr val="26315E"/>
                </a:solidFill>
                <a:latin typeface="Arial Bold"/>
              </a:rPr>
              <a:t>ACTIVIT</a:t>
            </a:r>
            <a:r>
              <a:rPr lang="ro-RO" sz="2800" dirty="0">
                <a:solidFill>
                  <a:srgbClr val="26315E"/>
                </a:solidFill>
                <a:latin typeface="Arial Bold"/>
              </a:rPr>
              <a:t>ĂȚI</a:t>
            </a:r>
            <a:endParaRPr lang="en-US" sz="2800" dirty="0">
              <a:solidFill>
                <a:srgbClr val="26315E"/>
              </a:solidFill>
              <a:latin typeface="Arial 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1104779" y="-644565"/>
            <a:ext cx="3024000" cy="2782080"/>
          </a:xfrm>
          <a:custGeom>
            <a:avLst/>
            <a:gdLst/>
            <a:ahLst/>
            <a:cxnLst/>
            <a:rect l="l" t="t" r="r" b="b"/>
            <a:pathLst>
              <a:path w="3024000" h="2782080">
                <a:moveTo>
                  <a:pt x="0" y="2782080"/>
                </a:moveTo>
                <a:lnTo>
                  <a:pt x="3024000" y="2782080"/>
                </a:lnTo>
                <a:lnTo>
                  <a:pt x="3024000" y="0"/>
                </a:lnTo>
                <a:lnTo>
                  <a:pt x="0" y="0"/>
                </a:lnTo>
                <a:lnTo>
                  <a:pt x="0" y="278208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5039835" y="638503"/>
            <a:ext cx="2204568" cy="179536"/>
          </a:xfrm>
          <a:prstGeom prst="rect">
            <a:avLst/>
          </a:prstGeom>
        </p:spPr>
        <p:txBody>
          <a:bodyPr lIns="0" tIns="0" rIns="0" bIns="0" rtlCol="0" anchor="t">
            <a:spAutoFit/>
          </a:bodyPr>
          <a:lstStyle/>
          <a:p>
            <a:pPr>
              <a:lnSpc>
                <a:spcPts val="1439"/>
              </a:lnSpc>
            </a:pPr>
            <a:r>
              <a:rPr lang="ro-RO" sz="1100" spc="60" dirty="0">
                <a:solidFill>
                  <a:srgbClr val="26315E"/>
                </a:solidFill>
                <a:latin typeface="Arial Bold"/>
              </a:rPr>
              <a:t>ZI de BINE pentru Copii</a:t>
            </a:r>
            <a:endParaRPr lang="en-US" sz="1100" spc="60" dirty="0">
              <a:solidFill>
                <a:srgbClr val="26315E"/>
              </a:solidFill>
              <a:latin typeface="Arial Bold"/>
            </a:endParaRPr>
          </a:p>
        </p:txBody>
      </p:sp>
      <p:sp>
        <p:nvSpPr>
          <p:cNvPr id="4" name="AutoShape 4"/>
          <p:cNvSpPr/>
          <p:nvPr/>
        </p:nvSpPr>
        <p:spPr>
          <a:xfrm>
            <a:off x="1919221" y="746475"/>
            <a:ext cx="2979789" cy="0"/>
          </a:xfrm>
          <a:prstGeom prst="line">
            <a:avLst/>
          </a:prstGeom>
          <a:ln w="19050" cap="rnd">
            <a:solidFill>
              <a:srgbClr val="26315E"/>
            </a:solidFill>
            <a:prstDash val="solid"/>
            <a:headEnd type="none" w="sm" len="sm"/>
            <a:tailEnd type="none" w="sm" len="sm"/>
          </a:ln>
        </p:spPr>
        <p:txBody>
          <a:bodyPr/>
          <a:lstStyle/>
          <a:p>
            <a:endParaRPr lang="en-US"/>
          </a:p>
        </p:txBody>
      </p:sp>
      <p:sp>
        <p:nvSpPr>
          <p:cNvPr id="5" name="Freeform 5"/>
          <p:cNvSpPr/>
          <p:nvPr/>
        </p:nvSpPr>
        <p:spPr>
          <a:xfrm rot="-9784507" flipV="1">
            <a:off x="5452739" y="8791773"/>
            <a:ext cx="3024000" cy="3264777"/>
          </a:xfrm>
          <a:custGeom>
            <a:avLst/>
            <a:gdLst/>
            <a:ahLst/>
            <a:cxnLst/>
            <a:rect l="l" t="t" r="r" b="b"/>
            <a:pathLst>
              <a:path w="3024000" h="3264777">
                <a:moveTo>
                  <a:pt x="0" y="3264777"/>
                </a:moveTo>
                <a:lnTo>
                  <a:pt x="3024000" y="3264777"/>
                </a:lnTo>
                <a:lnTo>
                  <a:pt x="3024000" y="0"/>
                </a:lnTo>
                <a:lnTo>
                  <a:pt x="0" y="0"/>
                </a:lnTo>
                <a:lnTo>
                  <a:pt x="0" y="3264777"/>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AutoShape 6"/>
          <p:cNvSpPr/>
          <p:nvPr/>
        </p:nvSpPr>
        <p:spPr>
          <a:xfrm>
            <a:off x="2574961" y="9916950"/>
            <a:ext cx="3878214" cy="0"/>
          </a:xfrm>
          <a:prstGeom prst="line">
            <a:avLst/>
          </a:prstGeom>
          <a:ln w="19050" cap="rnd">
            <a:solidFill>
              <a:srgbClr val="26315E"/>
            </a:solidFill>
            <a:prstDash val="solid"/>
            <a:headEnd type="none" w="sm" len="sm"/>
            <a:tailEnd type="none" w="sm" len="sm"/>
          </a:ln>
        </p:spPr>
        <p:txBody>
          <a:bodyPr/>
          <a:lstStyle/>
          <a:p>
            <a:endParaRPr lang="en-US"/>
          </a:p>
        </p:txBody>
      </p:sp>
      <p:sp>
        <p:nvSpPr>
          <p:cNvPr id="7" name="Freeform 7"/>
          <p:cNvSpPr/>
          <p:nvPr/>
        </p:nvSpPr>
        <p:spPr>
          <a:xfrm>
            <a:off x="6273198" y="829925"/>
            <a:ext cx="1061603" cy="1056295"/>
          </a:xfrm>
          <a:custGeom>
            <a:avLst/>
            <a:gdLst/>
            <a:ahLst/>
            <a:cxnLst/>
            <a:rect l="l" t="t" r="r" b="b"/>
            <a:pathLst>
              <a:path w="1061603" h="1056295">
                <a:moveTo>
                  <a:pt x="0" y="0"/>
                </a:moveTo>
                <a:lnTo>
                  <a:pt x="1061604" y="0"/>
                </a:lnTo>
                <a:lnTo>
                  <a:pt x="1061604" y="1056295"/>
                </a:lnTo>
                <a:lnTo>
                  <a:pt x="0" y="10562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TextBox 8"/>
          <p:cNvSpPr txBox="1"/>
          <p:nvPr/>
        </p:nvSpPr>
        <p:spPr>
          <a:xfrm>
            <a:off x="1111250" y="1935510"/>
            <a:ext cx="5550252" cy="7720062"/>
          </a:xfrm>
          <a:prstGeom prst="rect">
            <a:avLst/>
          </a:prstGeom>
        </p:spPr>
        <p:txBody>
          <a:bodyPr lIns="0" tIns="0" rIns="0" bIns="0" rtlCol="0" anchor="t">
            <a:spAutoFit/>
          </a:bodyPr>
          <a:lstStyle/>
          <a:p>
            <a:pPr>
              <a:lnSpc>
                <a:spcPts val="1439"/>
              </a:lnSpc>
              <a:spcBef>
                <a:spcPct val="0"/>
              </a:spcBef>
            </a:pPr>
            <a:r>
              <a:rPr lang="en-US" sz="1200" spc="120" dirty="0" err="1">
                <a:solidFill>
                  <a:srgbClr val="000000"/>
                </a:solidFill>
                <a:latin typeface="Arial Bold"/>
              </a:rPr>
              <a:t>Activit</a:t>
            </a:r>
            <a:r>
              <a:rPr lang="ro-RO" sz="1200" spc="120" dirty="0" err="1">
                <a:solidFill>
                  <a:srgbClr val="000000"/>
                </a:solidFill>
                <a:latin typeface="Arial Bold"/>
              </a:rPr>
              <a:t>atea</a:t>
            </a:r>
            <a:r>
              <a:rPr lang="en-US" sz="1200" spc="120" dirty="0">
                <a:solidFill>
                  <a:srgbClr val="000000"/>
                </a:solidFill>
                <a:latin typeface="Arial Bold"/>
              </a:rPr>
              <a:t> 2</a:t>
            </a:r>
          </a:p>
          <a:p>
            <a:pPr>
              <a:lnSpc>
                <a:spcPts val="1439"/>
              </a:lnSpc>
              <a:spcBef>
                <a:spcPct val="0"/>
              </a:spcBef>
            </a:pPr>
            <a:endParaRPr lang="en-US" sz="1200" spc="120" dirty="0">
              <a:solidFill>
                <a:srgbClr val="000000"/>
              </a:solidFill>
              <a:latin typeface="Arial Bold"/>
            </a:endParaRPr>
          </a:p>
          <a:p>
            <a:pPr>
              <a:lnSpc>
                <a:spcPts val="1439"/>
              </a:lnSpc>
              <a:spcBef>
                <a:spcPct val="0"/>
              </a:spcBef>
            </a:pPr>
            <a:r>
              <a:rPr lang="ro-RO" sz="1200" spc="120" dirty="0">
                <a:solidFill>
                  <a:srgbClr val="000000"/>
                </a:solidFill>
                <a:latin typeface="Arial"/>
              </a:rPr>
              <a:t>Carnavalul Bunătății – se pot combina mai multe activități</a:t>
            </a:r>
            <a:r>
              <a:rPr lang="en-US" sz="1200" spc="120" dirty="0">
                <a:solidFill>
                  <a:srgbClr val="000000"/>
                </a:solidFill>
                <a:latin typeface="Arial"/>
              </a:rPr>
              <a:t>.</a:t>
            </a:r>
          </a:p>
          <a:p>
            <a:pPr>
              <a:lnSpc>
                <a:spcPts val="1439"/>
              </a:lnSpc>
              <a:spcBef>
                <a:spcPct val="0"/>
              </a:spcBef>
            </a:pPr>
            <a:endParaRPr lang="en-US" sz="1200" spc="120" dirty="0">
              <a:solidFill>
                <a:srgbClr val="000000"/>
              </a:solidFill>
              <a:latin typeface="Arial"/>
            </a:endParaRPr>
          </a:p>
          <a:p>
            <a:pPr>
              <a:lnSpc>
                <a:spcPts val="1439"/>
              </a:lnSpc>
              <a:spcBef>
                <a:spcPct val="0"/>
              </a:spcBef>
            </a:pPr>
            <a:r>
              <a:rPr lang="ro-RO" sz="1200" spc="120" dirty="0">
                <a:solidFill>
                  <a:srgbClr val="000000"/>
                </a:solidFill>
                <a:latin typeface="Arial Bold"/>
              </a:rPr>
              <a:t>Împarte</a:t>
            </a:r>
            <a:endParaRPr lang="en-US" sz="1200" spc="120" dirty="0">
              <a:solidFill>
                <a:srgbClr val="000000"/>
              </a:solidFill>
              <a:latin typeface="Arial Bold"/>
            </a:endParaRPr>
          </a:p>
          <a:p>
            <a:pPr>
              <a:lnSpc>
                <a:spcPts val="1439"/>
              </a:lnSpc>
              <a:spcBef>
                <a:spcPct val="0"/>
              </a:spcBef>
            </a:pPr>
            <a:endParaRPr lang="en-US" sz="1200" spc="120" dirty="0">
              <a:solidFill>
                <a:srgbClr val="000000"/>
              </a:solidFill>
              <a:latin typeface="Arial Bold"/>
            </a:endParaRPr>
          </a:p>
          <a:p>
            <a:pPr>
              <a:lnSpc>
                <a:spcPts val="1439"/>
              </a:lnSpc>
              <a:spcBef>
                <a:spcPct val="0"/>
              </a:spcBef>
            </a:pPr>
            <a:r>
              <a:rPr lang="ro-RO" sz="1200" spc="120" dirty="0">
                <a:solidFill>
                  <a:srgbClr val="000000"/>
                </a:solidFill>
                <a:latin typeface="Arial"/>
              </a:rPr>
              <a:t>Cei mici învață să fie buni cu ceilalți atunci când oferă acest ursuleț pufos</a:t>
            </a:r>
            <a:r>
              <a:rPr lang="en-US" sz="1200" spc="120" dirty="0">
                <a:solidFill>
                  <a:srgbClr val="000000"/>
                </a:solidFill>
                <a:latin typeface="Arial"/>
              </a:rPr>
              <a:t>.</a:t>
            </a:r>
          </a:p>
          <a:p>
            <a:pPr>
              <a:lnSpc>
                <a:spcPts val="1439"/>
              </a:lnSpc>
              <a:spcBef>
                <a:spcPct val="0"/>
              </a:spcBef>
            </a:pPr>
            <a:endParaRPr lang="en-US" sz="1200" spc="120" dirty="0">
              <a:solidFill>
                <a:srgbClr val="000000"/>
              </a:solidFill>
              <a:latin typeface="Arial"/>
            </a:endParaRPr>
          </a:p>
          <a:p>
            <a:pPr>
              <a:lnSpc>
                <a:spcPts val="1439"/>
              </a:lnSpc>
              <a:spcBef>
                <a:spcPct val="0"/>
              </a:spcBef>
            </a:pPr>
            <a:r>
              <a:rPr lang="ro-RO" sz="1200" spc="120" dirty="0">
                <a:solidFill>
                  <a:srgbClr val="000000"/>
                </a:solidFill>
                <a:latin typeface="Arial"/>
              </a:rPr>
              <a:t>Indicat pentru vârsta de 1-3 ani</a:t>
            </a:r>
            <a:r>
              <a:rPr lang="en-US" sz="1200" spc="120" dirty="0">
                <a:solidFill>
                  <a:srgbClr val="000000"/>
                </a:solidFill>
                <a:latin typeface="Arial"/>
              </a:rPr>
              <a:t> </a:t>
            </a:r>
          </a:p>
          <a:p>
            <a:pPr>
              <a:lnSpc>
                <a:spcPts val="1439"/>
              </a:lnSpc>
              <a:spcBef>
                <a:spcPct val="0"/>
              </a:spcBef>
            </a:pPr>
            <a:endParaRPr lang="en-US" sz="1200" spc="120" dirty="0">
              <a:solidFill>
                <a:srgbClr val="000000"/>
              </a:solidFill>
              <a:latin typeface="Arial"/>
            </a:endParaRPr>
          </a:p>
          <a:p>
            <a:pPr>
              <a:lnSpc>
                <a:spcPts val="1439"/>
              </a:lnSpc>
              <a:spcBef>
                <a:spcPct val="0"/>
              </a:spcBef>
            </a:pPr>
            <a:r>
              <a:rPr lang="ro-RO" sz="1200" b="1" spc="120" dirty="0">
                <a:solidFill>
                  <a:srgbClr val="000000"/>
                </a:solidFill>
                <a:latin typeface="Arial"/>
              </a:rPr>
              <a:t>Materiale necesare</a:t>
            </a:r>
            <a:r>
              <a:rPr lang="en-US" sz="1200" spc="120" dirty="0">
                <a:solidFill>
                  <a:srgbClr val="000000"/>
                </a:solidFill>
                <a:latin typeface="Arial"/>
              </a:rPr>
              <a:t>:</a:t>
            </a:r>
          </a:p>
          <a:p>
            <a:pPr>
              <a:lnSpc>
                <a:spcPts val="1439"/>
              </a:lnSpc>
              <a:spcBef>
                <a:spcPct val="0"/>
              </a:spcBef>
            </a:pPr>
            <a:r>
              <a:rPr lang="en-US" sz="1200" spc="120" dirty="0">
                <a:solidFill>
                  <a:srgbClr val="000000"/>
                </a:solidFill>
                <a:latin typeface="Arial"/>
              </a:rPr>
              <a:t>• </a:t>
            </a:r>
            <a:r>
              <a:rPr lang="ro-RO" sz="1200" spc="120" dirty="0">
                <a:solidFill>
                  <a:srgbClr val="000000"/>
                </a:solidFill>
                <a:latin typeface="Arial"/>
              </a:rPr>
              <a:t>un ursuleț de pluș</a:t>
            </a:r>
            <a:endParaRPr lang="en-US" sz="1200" spc="120" dirty="0">
              <a:solidFill>
                <a:srgbClr val="000000"/>
              </a:solidFill>
              <a:latin typeface="Arial"/>
            </a:endParaRPr>
          </a:p>
          <a:p>
            <a:pPr>
              <a:lnSpc>
                <a:spcPts val="1439"/>
              </a:lnSpc>
              <a:spcBef>
                <a:spcPct val="0"/>
              </a:spcBef>
            </a:pPr>
            <a:r>
              <a:rPr lang="en-US" sz="1200" spc="120" dirty="0">
                <a:solidFill>
                  <a:srgbClr val="000000"/>
                </a:solidFill>
                <a:latin typeface="Arial"/>
              </a:rPr>
              <a:t>• </a:t>
            </a:r>
            <a:r>
              <a:rPr lang="ro-RO" sz="1200" spc="120" dirty="0">
                <a:solidFill>
                  <a:srgbClr val="000000"/>
                </a:solidFill>
                <a:latin typeface="Arial"/>
              </a:rPr>
              <a:t>un cronometru de bucătărie</a:t>
            </a:r>
            <a:endParaRPr lang="en-US" sz="1200" spc="120" dirty="0">
              <a:solidFill>
                <a:srgbClr val="000000"/>
              </a:solidFill>
              <a:latin typeface="Arial"/>
            </a:endParaRPr>
          </a:p>
          <a:p>
            <a:pPr>
              <a:lnSpc>
                <a:spcPts val="1439"/>
              </a:lnSpc>
              <a:spcBef>
                <a:spcPct val="0"/>
              </a:spcBef>
            </a:pPr>
            <a:endParaRPr lang="en-US" sz="1200" spc="120" dirty="0">
              <a:solidFill>
                <a:srgbClr val="000000"/>
              </a:solidFill>
              <a:latin typeface="Arial"/>
            </a:endParaRPr>
          </a:p>
          <a:p>
            <a:pPr>
              <a:lnSpc>
                <a:spcPts val="1439"/>
              </a:lnSpc>
              <a:spcBef>
                <a:spcPct val="0"/>
              </a:spcBef>
            </a:pPr>
            <a:r>
              <a:rPr lang="ro-RO" sz="1200" spc="120" dirty="0">
                <a:solidFill>
                  <a:srgbClr val="000000"/>
                </a:solidFill>
                <a:latin typeface="Arial"/>
              </a:rPr>
              <a:t>Instrucțiuni: Prezintă-le copiilor un ursuleț de pluș și spune-le că fiecare va avea ocazia să îl țină în timpul întâlnirii. Dă-i ursulețul unui copil și setează cronometrul la trei minute. Explică-le că atunci când se va termina timpul, el poate să aleagă un alt copil care să țină ursulețul. Pe măsură ce ursulețul trece de la un copil la altul, vorbește despre cât de important este să împărțim cu prietenii noștri și să avem grijă de ei.</a:t>
            </a:r>
          </a:p>
          <a:p>
            <a:pPr>
              <a:lnSpc>
                <a:spcPts val="1439"/>
              </a:lnSpc>
              <a:spcBef>
                <a:spcPct val="0"/>
              </a:spcBef>
            </a:pPr>
            <a:r>
              <a:rPr lang="ro-RO" sz="1200" spc="120" dirty="0">
                <a:solidFill>
                  <a:srgbClr val="000000"/>
                </a:solidFill>
                <a:latin typeface="Arial"/>
              </a:rPr>
              <a:t>Activitatea îi ajută pe copiii sub trei ani să se împrietenească și îi încurajează să aibă grijă de ceilalți</a:t>
            </a:r>
            <a:r>
              <a:rPr lang="en-US" sz="1200" spc="120" dirty="0">
                <a:solidFill>
                  <a:srgbClr val="000000"/>
                </a:solidFill>
                <a:latin typeface="Arial"/>
              </a:rPr>
              <a:t>.</a:t>
            </a:r>
          </a:p>
          <a:p>
            <a:pPr>
              <a:lnSpc>
                <a:spcPts val="1439"/>
              </a:lnSpc>
              <a:spcBef>
                <a:spcPct val="0"/>
              </a:spcBef>
            </a:pPr>
            <a:endParaRPr lang="en-US" sz="1200" spc="120" dirty="0">
              <a:solidFill>
                <a:srgbClr val="000000"/>
              </a:solidFill>
              <a:latin typeface="Arial"/>
            </a:endParaRPr>
          </a:p>
          <a:p>
            <a:pPr>
              <a:lnSpc>
                <a:spcPts val="1439"/>
              </a:lnSpc>
              <a:spcBef>
                <a:spcPct val="0"/>
              </a:spcBef>
            </a:pPr>
            <a:endParaRPr lang="en-US" sz="1200" spc="120" dirty="0">
              <a:solidFill>
                <a:srgbClr val="000000"/>
              </a:solidFill>
              <a:latin typeface="Arial"/>
            </a:endParaRPr>
          </a:p>
          <a:p>
            <a:pPr>
              <a:lnSpc>
                <a:spcPts val="1439"/>
              </a:lnSpc>
              <a:spcBef>
                <a:spcPct val="0"/>
              </a:spcBef>
            </a:pPr>
            <a:r>
              <a:rPr lang="ro-RO" sz="1200" spc="120" dirty="0">
                <a:solidFill>
                  <a:srgbClr val="000000"/>
                </a:solidFill>
                <a:latin typeface="Arial Bold"/>
              </a:rPr>
              <a:t>Patrula îmbrățișărilor/ zâmbetelor</a:t>
            </a:r>
          </a:p>
          <a:p>
            <a:pPr>
              <a:lnSpc>
                <a:spcPts val="1439"/>
              </a:lnSpc>
              <a:spcBef>
                <a:spcPct val="0"/>
              </a:spcBef>
            </a:pPr>
            <a:endParaRPr lang="en-US" sz="1200" spc="120" dirty="0">
              <a:solidFill>
                <a:srgbClr val="000000"/>
              </a:solidFill>
              <a:latin typeface="Arial Bold"/>
            </a:endParaRPr>
          </a:p>
          <a:p>
            <a:pPr>
              <a:lnSpc>
                <a:spcPts val="1439"/>
              </a:lnSpc>
              <a:spcBef>
                <a:spcPct val="0"/>
              </a:spcBef>
            </a:pPr>
            <a:r>
              <a:rPr lang="ro-RO" sz="1200" spc="120" dirty="0">
                <a:solidFill>
                  <a:srgbClr val="000000"/>
                </a:solidFill>
                <a:latin typeface="Arial"/>
              </a:rPr>
              <a:t>Această activitate de învățare a bunătății este distractivă pentru copiii de toate vârstele. Provoacă-i pe copii să le zâmbească/ să îmbrățișeze zece prieteni de la școală sau biserică pentru a vedea cine le zâmbește/ le răspunde la îmbrățișare</a:t>
            </a:r>
            <a:r>
              <a:rPr lang="en-US" sz="1200" spc="120" dirty="0">
                <a:solidFill>
                  <a:srgbClr val="000000"/>
                </a:solidFill>
                <a:latin typeface="Arial"/>
              </a:rPr>
              <a:t>.</a:t>
            </a:r>
          </a:p>
          <a:p>
            <a:pPr>
              <a:lnSpc>
                <a:spcPts val="1439"/>
              </a:lnSpc>
              <a:spcBef>
                <a:spcPct val="0"/>
              </a:spcBef>
            </a:pPr>
            <a:endParaRPr lang="ro-RO" sz="1200" spc="120" dirty="0">
              <a:solidFill>
                <a:srgbClr val="000000"/>
              </a:solidFill>
              <a:latin typeface="Arial"/>
            </a:endParaRPr>
          </a:p>
          <a:p>
            <a:pPr>
              <a:lnSpc>
                <a:spcPts val="1439"/>
              </a:lnSpc>
              <a:spcBef>
                <a:spcPct val="0"/>
              </a:spcBef>
            </a:pPr>
            <a:r>
              <a:rPr lang="ro-RO" sz="1200" spc="120" dirty="0">
                <a:solidFill>
                  <a:srgbClr val="000000"/>
                </a:solidFill>
                <a:latin typeface="Arial"/>
              </a:rPr>
              <a:t>Zâmbetul și îmbrățișările pot fi contagioase, iar răspândirea fericirii și a optimismului este o manifestare a bunătății pe care ne-am putea-o însuși mai mulți.</a:t>
            </a:r>
          </a:p>
          <a:p>
            <a:pPr>
              <a:lnSpc>
                <a:spcPts val="1439"/>
              </a:lnSpc>
              <a:spcBef>
                <a:spcPct val="0"/>
              </a:spcBef>
            </a:pPr>
            <a:r>
              <a:rPr lang="ro-RO" sz="1200" spc="120" dirty="0">
                <a:solidFill>
                  <a:srgbClr val="000000"/>
                </a:solidFill>
                <a:latin typeface="Arial"/>
              </a:rPr>
              <a:t>(Ei pot, de asemenea, să îi recompenseze pe cei care le zâmbesc la rândul lor sau îi îmbrățișează.)</a:t>
            </a:r>
            <a:endParaRPr lang="en-US" sz="1200" spc="120" dirty="0">
              <a:solidFill>
                <a:srgbClr val="000000"/>
              </a:solidFill>
              <a:latin typeface="Arial"/>
            </a:endParaRPr>
          </a:p>
          <a:p>
            <a:pPr>
              <a:lnSpc>
                <a:spcPts val="1439"/>
              </a:lnSpc>
              <a:spcBef>
                <a:spcPct val="0"/>
              </a:spcBef>
            </a:pPr>
            <a:endParaRPr lang="en-US" sz="1200" spc="120" dirty="0">
              <a:solidFill>
                <a:srgbClr val="000000"/>
              </a:solidFill>
              <a:latin typeface="Arial"/>
            </a:endParaRPr>
          </a:p>
          <a:p>
            <a:pPr>
              <a:lnSpc>
                <a:spcPts val="1439"/>
              </a:lnSpc>
              <a:spcBef>
                <a:spcPct val="0"/>
              </a:spcBef>
            </a:pPr>
            <a:r>
              <a:rPr lang="en-US" sz="1200" spc="120" dirty="0">
                <a:solidFill>
                  <a:srgbClr val="000000"/>
                </a:solidFill>
                <a:latin typeface="Arial"/>
              </a:rPr>
              <a:t>(</a:t>
            </a:r>
            <a:r>
              <a:rPr lang="ro-RO" sz="1200" spc="120" dirty="0">
                <a:solidFill>
                  <a:srgbClr val="000000"/>
                </a:solidFill>
                <a:latin typeface="Arial"/>
              </a:rPr>
              <a:t>Îmbrățișați doar persoane pe care le cunoașteți și cu care vă simțiți în largul vostru.</a:t>
            </a:r>
            <a:r>
              <a:rPr lang="en-US" sz="1200" spc="120" dirty="0">
                <a:solidFill>
                  <a:srgbClr val="000000"/>
                </a:solidFill>
                <a:latin typeface="Arial"/>
              </a:rPr>
              <a:t>)</a:t>
            </a:r>
          </a:p>
          <a:p>
            <a:pPr>
              <a:lnSpc>
                <a:spcPts val="1439"/>
              </a:lnSpc>
              <a:spcBef>
                <a:spcPct val="0"/>
              </a:spcBef>
            </a:pPr>
            <a:endParaRPr lang="en-US" sz="1200" spc="120" dirty="0">
              <a:solidFill>
                <a:srgbClr val="000000"/>
              </a:solidFill>
              <a:latin typeface="Arial"/>
            </a:endParaRPr>
          </a:p>
          <a:p>
            <a:pPr>
              <a:lnSpc>
                <a:spcPts val="1439"/>
              </a:lnSpc>
              <a:spcBef>
                <a:spcPct val="0"/>
              </a:spcBef>
            </a:pPr>
            <a:endParaRPr lang="en-US" sz="1200" spc="120" dirty="0">
              <a:solidFill>
                <a:srgbClr val="000000"/>
              </a:solidFill>
              <a:latin typeface="Arial"/>
            </a:endParaRPr>
          </a:p>
        </p:txBody>
      </p:sp>
      <p:sp>
        <p:nvSpPr>
          <p:cNvPr id="9" name="Freeform 9"/>
          <p:cNvSpPr/>
          <p:nvPr/>
        </p:nvSpPr>
        <p:spPr>
          <a:xfrm rot="566817">
            <a:off x="2746431" y="2503855"/>
            <a:ext cx="332302" cy="453698"/>
          </a:xfrm>
          <a:custGeom>
            <a:avLst/>
            <a:gdLst/>
            <a:ahLst/>
            <a:cxnLst/>
            <a:rect l="l" t="t" r="r" b="b"/>
            <a:pathLst>
              <a:path w="413529" h="549374">
                <a:moveTo>
                  <a:pt x="0" y="0"/>
                </a:moveTo>
                <a:lnTo>
                  <a:pt x="413528" y="0"/>
                </a:lnTo>
                <a:lnTo>
                  <a:pt x="413528" y="549373"/>
                </a:lnTo>
                <a:lnTo>
                  <a:pt x="0" y="5493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5302250" y="6108700"/>
            <a:ext cx="714367" cy="775208"/>
          </a:xfrm>
          <a:custGeom>
            <a:avLst/>
            <a:gdLst/>
            <a:ahLst/>
            <a:cxnLst/>
            <a:rect l="l" t="t" r="r" b="b"/>
            <a:pathLst>
              <a:path w="764627" h="921237">
                <a:moveTo>
                  <a:pt x="0" y="0"/>
                </a:moveTo>
                <a:lnTo>
                  <a:pt x="764626" y="0"/>
                </a:lnTo>
                <a:lnTo>
                  <a:pt x="764626" y="921237"/>
                </a:lnTo>
                <a:lnTo>
                  <a:pt x="0" y="921237"/>
                </a:lnTo>
                <a:lnTo>
                  <a:pt x="0" y="0"/>
                </a:lnTo>
                <a:close/>
              </a:path>
            </a:pathLst>
          </a:custGeom>
          <a:blipFill>
            <a:blip r:embed="rId10"/>
            <a:stretch>
              <a:fillRect/>
            </a:stretch>
          </a:blipFill>
        </p:spPr>
        <p:txBody>
          <a:bodyPr/>
          <a:lstStyle/>
          <a:p>
            <a:endParaRPr lang="en-US"/>
          </a:p>
        </p:txBody>
      </p:sp>
      <p:sp>
        <p:nvSpPr>
          <p:cNvPr id="11" name="TextBox 11"/>
          <p:cNvSpPr txBox="1"/>
          <p:nvPr/>
        </p:nvSpPr>
        <p:spPr>
          <a:xfrm>
            <a:off x="1348077" y="1091372"/>
            <a:ext cx="4863846" cy="408766"/>
          </a:xfrm>
          <a:prstGeom prst="rect">
            <a:avLst/>
          </a:prstGeom>
        </p:spPr>
        <p:txBody>
          <a:bodyPr lIns="0" tIns="0" rIns="0" bIns="0" rtlCol="0" anchor="t">
            <a:spAutoFit/>
          </a:bodyPr>
          <a:lstStyle/>
          <a:p>
            <a:pPr algn="ctr">
              <a:lnSpc>
                <a:spcPts val="3360"/>
              </a:lnSpc>
            </a:pPr>
            <a:r>
              <a:rPr lang="en-US" sz="2800" spc="140" dirty="0">
                <a:solidFill>
                  <a:srgbClr val="26315E"/>
                </a:solidFill>
                <a:latin typeface="Arial Bold"/>
              </a:rPr>
              <a:t>ACTIVIT</a:t>
            </a:r>
            <a:r>
              <a:rPr lang="ro-RO" sz="2800" spc="140" dirty="0">
                <a:solidFill>
                  <a:srgbClr val="26315E"/>
                </a:solidFill>
                <a:latin typeface="Arial Bold"/>
              </a:rPr>
              <a:t>ĂȚI</a:t>
            </a:r>
            <a:endParaRPr lang="en-US" sz="2800" spc="140" dirty="0">
              <a:solidFill>
                <a:srgbClr val="26315E"/>
              </a:solidFill>
              <a:latin typeface="Arial Bold"/>
            </a:endParaRPr>
          </a:p>
        </p:txBody>
      </p:sp>
      <p:sp>
        <p:nvSpPr>
          <p:cNvPr id="12" name="TextBox 12"/>
          <p:cNvSpPr txBox="1"/>
          <p:nvPr/>
        </p:nvSpPr>
        <p:spPr>
          <a:xfrm>
            <a:off x="901502" y="9827182"/>
            <a:ext cx="1770829" cy="179536"/>
          </a:xfrm>
          <a:prstGeom prst="rect">
            <a:avLst/>
          </a:prstGeom>
        </p:spPr>
        <p:txBody>
          <a:bodyPr wrap="square" lIns="0" tIns="0" rIns="0" bIns="0" rtlCol="0" anchor="t">
            <a:spAutoFit/>
          </a:bodyPr>
          <a:lstStyle/>
          <a:p>
            <a:pPr algn="ctr">
              <a:lnSpc>
                <a:spcPts val="1439"/>
              </a:lnSpc>
            </a:pPr>
            <a:r>
              <a:rPr lang="ro-RO" sz="1200" spc="60" dirty="0">
                <a:solidFill>
                  <a:srgbClr val="26315E"/>
                </a:solidFill>
                <a:latin typeface="Arial"/>
              </a:rPr>
              <a:t>Slujirea copiilor</a:t>
            </a:r>
            <a:endParaRPr lang="en-US" sz="1200" spc="60" dirty="0">
              <a:solidFill>
                <a:srgbClr val="26315E"/>
              </a:solidFill>
              <a:latin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1104779" y="-644565"/>
            <a:ext cx="3024000" cy="2782080"/>
          </a:xfrm>
          <a:custGeom>
            <a:avLst/>
            <a:gdLst/>
            <a:ahLst/>
            <a:cxnLst/>
            <a:rect l="l" t="t" r="r" b="b"/>
            <a:pathLst>
              <a:path w="3024000" h="2782080">
                <a:moveTo>
                  <a:pt x="0" y="2782080"/>
                </a:moveTo>
                <a:lnTo>
                  <a:pt x="3024000" y="2782080"/>
                </a:lnTo>
                <a:lnTo>
                  <a:pt x="3024000" y="0"/>
                </a:lnTo>
                <a:lnTo>
                  <a:pt x="0" y="0"/>
                </a:lnTo>
                <a:lnTo>
                  <a:pt x="0" y="278208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AutoShape 3"/>
          <p:cNvSpPr/>
          <p:nvPr/>
        </p:nvSpPr>
        <p:spPr>
          <a:xfrm>
            <a:off x="1919221" y="746475"/>
            <a:ext cx="2979789" cy="0"/>
          </a:xfrm>
          <a:prstGeom prst="line">
            <a:avLst/>
          </a:prstGeom>
          <a:ln w="19050" cap="rnd">
            <a:solidFill>
              <a:srgbClr val="26315E"/>
            </a:solidFill>
            <a:prstDash val="solid"/>
            <a:headEnd type="none" w="sm" len="sm"/>
            <a:tailEnd type="none" w="sm" len="sm"/>
          </a:ln>
        </p:spPr>
        <p:txBody>
          <a:bodyPr/>
          <a:lstStyle/>
          <a:p>
            <a:endParaRPr lang="en-US"/>
          </a:p>
        </p:txBody>
      </p:sp>
      <p:sp>
        <p:nvSpPr>
          <p:cNvPr id="4" name="Freeform 4"/>
          <p:cNvSpPr/>
          <p:nvPr/>
        </p:nvSpPr>
        <p:spPr>
          <a:xfrm rot="-9784507" flipV="1">
            <a:off x="5452739" y="8791773"/>
            <a:ext cx="3024000" cy="3264777"/>
          </a:xfrm>
          <a:custGeom>
            <a:avLst/>
            <a:gdLst/>
            <a:ahLst/>
            <a:cxnLst/>
            <a:rect l="l" t="t" r="r" b="b"/>
            <a:pathLst>
              <a:path w="3024000" h="3264777">
                <a:moveTo>
                  <a:pt x="0" y="3264777"/>
                </a:moveTo>
                <a:lnTo>
                  <a:pt x="3024000" y="3264777"/>
                </a:lnTo>
                <a:lnTo>
                  <a:pt x="3024000" y="0"/>
                </a:lnTo>
                <a:lnTo>
                  <a:pt x="0" y="0"/>
                </a:lnTo>
                <a:lnTo>
                  <a:pt x="0" y="3264777"/>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AutoShape 5"/>
          <p:cNvSpPr/>
          <p:nvPr/>
        </p:nvSpPr>
        <p:spPr>
          <a:xfrm>
            <a:off x="2574961" y="9916950"/>
            <a:ext cx="3878214" cy="0"/>
          </a:xfrm>
          <a:prstGeom prst="line">
            <a:avLst/>
          </a:prstGeom>
          <a:ln w="19050" cap="rnd">
            <a:solidFill>
              <a:srgbClr val="26315E"/>
            </a:solidFill>
            <a:prstDash val="solid"/>
            <a:headEnd type="none" w="sm" len="sm"/>
            <a:tailEnd type="none" w="sm" len="sm"/>
          </a:ln>
        </p:spPr>
        <p:txBody>
          <a:bodyPr/>
          <a:lstStyle/>
          <a:p>
            <a:endParaRPr lang="en-US"/>
          </a:p>
        </p:txBody>
      </p:sp>
      <p:sp>
        <p:nvSpPr>
          <p:cNvPr id="6" name="TextBox 6"/>
          <p:cNvSpPr txBox="1"/>
          <p:nvPr/>
        </p:nvSpPr>
        <p:spPr>
          <a:xfrm>
            <a:off x="1001319" y="1961930"/>
            <a:ext cx="5557362" cy="5745163"/>
          </a:xfrm>
          <a:prstGeom prst="rect">
            <a:avLst/>
          </a:prstGeom>
        </p:spPr>
        <p:txBody>
          <a:bodyPr lIns="0" tIns="0" rIns="0" bIns="0" rtlCol="0" anchor="t">
            <a:spAutoFit/>
          </a:bodyPr>
          <a:lstStyle/>
          <a:p>
            <a:pPr>
              <a:lnSpc>
                <a:spcPts val="1439"/>
              </a:lnSpc>
              <a:spcBef>
                <a:spcPct val="0"/>
              </a:spcBef>
            </a:pPr>
            <a:endParaRPr dirty="0"/>
          </a:p>
          <a:p>
            <a:pPr>
              <a:lnSpc>
                <a:spcPts val="1439"/>
              </a:lnSpc>
              <a:spcBef>
                <a:spcPct val="0"/>
              </a:spcBef>
            </a:pPr>
            <a:r>
              <a:rPr lang="ro-RO" sz="1200" spc="120" dirty="0">
                <a:solidFill>
                  <a:srgbClr val="000000"/>
                </a:solidFill>
                <a:latin typeface="Arial Bold"/>
              </a:rPr>
              <a:t>Colțul Compasiunii</a:t>
            </a:r>
            <a:endParaRPr lang="en-US" sz="1200" spc="120" dirty="0">
              <a:solidFill>
                <a:srgbClr val="000000"/>
              </a:solidFill>
              <a:latin typeface="Arial Bold"/>
            </a:endParaRPr>
          </a:p>
          <a:p>
            <a:pPr>
              <a:lnSpc>
                <a:spcPts val="1439"/>
              </a:lnSpc>
              <a:spcBef>
                <a:spcPct val="0"/>
              </a:spcBef>
            </a:pPr>
            <a:endParaRPr lang="en-US" sz="1200" spc="120" dirty="0">
              <a:solidFill>
                <a:srgbClr val="000000"/>
              </a:solidFill>
              <a:latin typeface="Arial Bold"/>
            </a:endParaRPr>
          </a:p>
          <a:p>
            <a:pPr>
              <a:lnSpc>
                <a:spcPts val="1439"/>
              </a:lnSpc>
              <a:spcBef>
                <a:spcPct val="0"/>
              </a:spcBef>
            </a:pPr>
            <a:r>
              <a:rPr lang="ro-RO" sz="1200" spc="120" dirty="0">
                <a:solidFill>
                  <a:srgbClr val="000000"/>
                </a:solidFill>
                <a:latin typeface="Arial"/>
              </a:rPr>
              <a:t>Copiii au un talent aparte în a avea grijă unii de alții, așa că permite-le să preia inițiativa în a se interesa de prieteni care sunt bolnavi, care suferă sau lipsesc</a:t>
            </a:r>
            <a:r>
              <a:rPr lang="en-US" sz="1200" spc="120" dirty="0">
                <a:solidFill>
                  <a:srgbClr val="000000"/>
                </a:solidFill>
                <a:latin typeface="Arial"/>
              </a:rPr>
              <a:t>.</a:t>
            </a:r>
          </a:p>
          <a:p>
            <a:pPr>
              <a:lnSpc>
                <a:spcPts val="1439"/>
              </a:lnSpc>
              <a:spcBef>
                <a:spcPct val="0"/>
              </a:spcBef>
            </a:pPr>
            <a:endParaRPr lang="en-US" sz="1200" spc="120" dirty="0">
              <a:solidFill>
                <a:srgbClr val="000000"/>
              </a:solidFill>
              <a:latin typeface="Arial"/>
            </a:endParaRPr>
          </a:p>
          <a:p>
            <a:pPr>
              <a:lnSpc>
                <a:spcPts val="1439"/>
              </a:lnSpc>
              <a:spcBef>
                <a:spcPct val="0"/>
              </a:spcBef>
            </a:pPr>
            <a:r>
              <a:rPr lang="en-US" sz="1200" spc="120" dirty="0">
                <a:solidFill>
                  <a:srgbClr val="000000"/>
                </a:solidFill>
                <a:latin typeface="Arial Bold"/>
              </a:rPr>
              <a:t>Pre</a:t>
            </a:r>
            <a:r>
              <a:rPr lang="ro-RO" sz="1200" spc="120" dirty="0">
                <a:solidFill>
                  <a:srgbClr val="000000"/>
                </a:solidFill>
                <a:latin typeface="Arial Bold"/>
              </a:rPr>
              <a:t>gătire</a:t>
            </a:r>
            <a:endParaRPr lang="en-US" sz="1200" spc="120" dirty="0">
              <a:solidFill>
                <a:srgbClr val="000000"/>
              </a:solidFill>
              <a:latin typeface="Arial Bold"/>
            </a:endParaRPr>
          </a:p>
          <a:p>
            <a:pPr>
              <a:lnSpc>
                <a:spcPts val="1439"/>
              </a:lnSpc>
              <a:spcBef>
                <a:spcPct val="0"/>
              </a:spcBef>
            </a:pPr>
            <a:endParaRPr lang="en-US" sz="1200" spc="120" dirty="0">
              <a:solidFill>
                <a:srgbClr val="000000"/>
              </a:solidFill>
              <a:latin typeface="Arial Bold"/>
            </a:endParaRPr>
          </a:p>
          <a:p>
            <a:pPr>
              <a:lnSpc>
                <a:spcPts val="1439"/>
              </a:lnSpc>
              <a:spcBef>
                <a:spcPct val="0"/>
              </a:spcBef>
            </a:pPr>
            <a:r>
              <a:rPr lang="ro-RO" sz="1200" spc="120" dirty="0">
                <a:solidFill>
                  <a:srgbClr val="000000"/>
                </a:solidFill>
                <a:latin typeface="Arial"/>
              </a:rPr>
              <a:t>Creează un colț al compasiunii în camera în care vă întâlniți. Asigură-te că aveți hârtie, pixuri, creioane, autocolante și timbre. Realizează un afiș cu textul din 2 Corinteni 1:3 („Binecuvântat să fie Dumnezeu, Tatăl Domnului nostru Isus Hristos, Părintele îndurărilor și Dumnezeul oricărei mângâieri”) pentru a le aminti copiilor de compasiunea lui Dumnezeu</a:t>
            </a:r>
            <a:r>
              <a:rPr lang="en-US" sz="1200" spc="120" dirty="0">
                <a:solidFill>
                  <a:srgbClr val="000000"/>
                </a:solidFill>
                <a:latin typeface="Arial"/>
              </a:rPr>
              <a:t>.</a:t>
            </a:r>
          </a:p>
          <a:p>
            <a:pPr>
              <a:lnSpc>
                <a:spcPts val="1439"/>
              </a:lnSpc>
              <a:spcBef>
                <a:spcPct val="0"/>
              </a:spcBef>
            </a:pPr>
            <a:endParaRPr lang="en-US" sz="1200" spc="120" dirty="0">
              <a:solidFill>
                <a:srgbClr val="000000"/>
              </a:solidFill>
              <a:latin typeface="Arial"/>
            </a:endParaRPr>
          </a:p>
          <a:p>
            <a:pPr>
              <a:lnSpc>
                <a:spcPts val="1439"/>
              </a:lnSpc>
              <a:spcBef>
                <a:spcPct val="0"/>
              </a:spcBef>
            </a:pPr>
            <a:r>
              <a:rPr lang="ro-RO" sz="1200" spc="120" dirty="0">
                <a:solidFill>
                  <a:srgbClr val="000000"/>
                </a:solidFill>
                <a:latin typeface="Arial Bold"/>
              </a:rPr>
              <a:t>Procedură</a:t>
            </a:r>
            <a:endParaRPr lang="en-US" sz="1200" spc="120" dirty="0">
              <a:solidFill>
                <a:srgbClr val="000000"/>
              </a:solidFill>
              <a:latin typeface="Arial Bold"/>
            </a:endParaRPr>
          </a:p>
          <a:p>
            <a:pPr>
              <a:lnSpc>
                <a:spcPts val="1439"/>
              </a:lnSpc>
              <a:spcBef>
                <a:spcPct val="0"/>
              </a:spcBef>
            </a:pPr>
            <a:endParaRPr lang="en-US" sz="1200" spc="120" dirty="0">
              <a:solidFill>
                <a:srgbClr val="000000"/>
              </a:solidFill>
              <a:latin typeface="Arial Bold"/>
            </a:endParaRPr>
          </a:p>
          <a:p>
            <a:pPr>
              <a:lnSpc>
                <a:spcPts val="1439"/>
              </a:lnSpc>
              <a:spcBef>
                <a:spcPct val="0"/>
              </a:spcBef>
            </a:pPr>
            <a:r>
              <a:rPr lang="ro-RO" sz="1200" spc="120" dirty="0">
                <a:solidFill>
                  <a:srgbClr val="000000"/>
                </a:solidFill>
                <a:latin typeface="Arial"/>
              </a:rPr>
              <a:t>Încurajează-i săptămânal pe copii să își folosească o parte din timpul liber pentru a-i scrie un bilet unei persoane pe care o cunosc și care ar avea nevoie de compasiune. Un simplu bilet poate fi important pentru un copil care e absent, bolnav, trist, sau care suferă în alt mod</a:t>
            </a:r>
            <a:r>
              <a:rPr lang="en-US" sz="1200" spc="120" dirty="0">
                <a:solidFill>
                  <a:srgbClr val="000000"/>
                </a:solidFill>
                <a:latin typeface="Arial"/>
              </a:rPr>
              <a:t>.</a:t>
            </a:r>
          </a:p>
          <a:p>
            <a:pPr>
              <a:lnSpc>
                <a:spcPts val="1439"/>
              </a:lnSpc>
              <a:spcBef>
                <a:spcPct val="0"/>
              </a:spcBef>
            </a:pPr>
            <a:endParaRPr lang="en-US" sz="1200" spc="120" dirty="0">
              <a:solidFill>
                <a:srgbClr val="000000"/>
              </a:solidFill>
              <a:latin typeface="Arial"/>
            </a:endParaRPr>
          </a:p>
          <a:p>
            <a:pPr>
              <a:lnSpc>
                <a:spcPts val="1439"/>
              </a:lnSpc>
              <a:spcBef>
                <a:spcPct val="0"/>
              </a:spcBef>
            </a:pPr>
            <a:r>
              <a:rPr lang="ro-RO" sz="1200" spc="120" dirty="0">
                <a:solidFill>
                  <a:srgbClr val="000000"/>
                </a:solidFill>
                <a:latin typeface="Arial"/>
              </a:rPr>
              <a:t>Când un copil lipsește, ceilalți copii să semneze o felicitare în care să îi spună că i-au simțit lipsa. Anunță-l pe copil care au fost subiectul și punctele principale ale întâlnirii, include informațiile și fișele pe care s-au lucrat, iar apoi copii să scrie adresa pe plic și să ți-l înapoieze pentru a i-l trimite</a:t>
            </a:r>
            <a:r>
              <a:rPr lang="en-US" sz="1200" spc="120" dirty="0">
                <a:solidFill>
                  <a:srgbClr val="000000"/>
                </a:solidFill>
                <a:latin typeface="Arial"/>
              </a:rPr>
              <a:t>.</a:t>
            </a:r>
          </a:p>
          <a:p>
            <a:pPr>
              <a:lnSpc>
                <a:spcPts val="1439"/>
              </a:lnSpc>
              <a:spcBef>
                <a:spcPct val="0"/>
              </a:spcBef>
            </a:pPr>
            <a:endParaRPr lang="en-US" sz="1200" spc="120" dirty="0">
              <a:solidFill>
                <a:srgbClr val="000000"/>
              </a:solidFill>
              <a:latin typeface="Arial"/>
            </a:endParaRPr>
          </a:p>
          <a:p>
            <a:pPr>
              <a:lnSpc>
                <a:spcPts val="1439"/>
              </a:lnSpc>
              <a:spcBef>
                <a:spcPct val="0"/>
              </a:spcBef>
            </a:pPr>
            <a:r>
              <a:rPr lang="ro-RO" sz="1200" spc="120" dirty="0">
                <a:solidFill>
                  <a:srgbClr val="000000"/>
                </a:solidFill>
                <a:latin typeface="Arial"/>
              </a:rPr>
              <a:t>Adaugă ideile lor și alegeți-le împreună pe cele pe care le-ați putea încerca.</a:t>
            </a:r>
            <a:endParaRPr lang="en-US" sz="1200" spc="120" dirty="0">
              <a:solidFill>
                <a:srgbClr val="000000"/>
              </a:solidFill>
              <a:latin typeface="Arial"/>
            </a:endParaRPr>
          </a:p>
        </p:txBody>
      </p:sp>
      <p:sp>
        <p:nvSpPr>
          <p:cNvPr id="7" name="Freeform 7"/>
          <p:cNvSpPr/>
          <p:nvPr/>
        </p:nvSpPr>
        <p:spPr>
          <a:xfrm>
            <a:off x="4337928" y="8086505"/>
            <a:ext cx="1410165" cy="1002980"/>
          </a:xfrm>
          <a:custGeom>
            <a:avLst/>
            <a:gdLst/>
            <a:ahLst/>
            <a:cxnLst/>
            <a:rect l="l" t="t" r="r" b="b"/>
            <a:pathLst>
              <a:path w="1410165" h="1002980">
                <a:moveTo>
                  <a:pt x="0" y="0"/>
                </a:moveTo>
                <a:lnTo>
                  <a:pt x="1410165" y="0"/>
                </a:lnTo>
                <a:lnTo>
                  <a:pt x="1410165" y="1002980"/>
                </a:lnTo>
                <a:lnTo>
                  <a:pt x="0" y="10029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706053" y="8086505"/>
            <a:ext cx="1597202" cy="1161964"/>
          </a:xfrm>
          <a:custGeom>
            <a:avLst/>
            <a:gdLst/>
            <a:ahLst/>
            <a:cxnLst/>
            <a:rect l="l" t="t" r="r" b="b"/>
            <a:pathLst>
              <a:path w="1597202" h="1161964">
                <a:moveTo>
                  <a:pt x="0" y="0"/>
                </a:moveTo>
                <a:lnTo>
                  <a:pt x="1597202" y="0"/>
                </a:lnTo>
                <a:lnTo>
                  <a:pt x="1597202" y="1161964"/>
                </a:lnTo>
                <a:lnTo>
                  <a:pt x="0" y="11619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5811695" y="1223744"/>
            <a:ext cx="1282961" cy="2202509"/>
          </a:xfrm>
          <a:custGeom>
            <a:avLst/>
            <a:gdLst/>
            <a:ahLst/>
            <a:cxnLst/>
            <a:rect l="l" t="t" r="r" b="b"/>
            <a:pathLst>
              <a:path w="1282961" h="2202509">
                <a:moveTo>
                  <a:pt x="0" y="0"/>
                </a:moveTo>
                <a:lnTo>
                  <a:pt x="1282961" y="0"/>
                </a:lnTo>
                <a:lnTo>
                  <a:pt x="1282961" y="2202509"/>
                </a:lnTo>
                <a:lnTo>
                  <a:pt x="0" y="22025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TextBox 10"/>
          <p:cNvSpPr txBox="1"/>
          <p:nvPr/>
        </p:nvSpPr>
        <p:spPr>
          <a:xfrm>
            <a:off x="4943221" y="650288"/>
            <a:ext cx="2204568" cy="173124"/>
          </a:xfrm>
          <a:prstGeom prst="rect">
            <a:avLst/>
          </a:prstGeom>
        </p:spPr>
        <p:txBody>
          <a:bodyPr lIns="0" tIns="0" rIns="0" bIns="0" rtlCol="0" anchor="t">
            <a:spAutoFit/>
          </a:bodyPr>
          <a:lstStyle/>
          <a:p>
            <a:pPr>
              <a:lnSpc>
                <a:spcPts val="1439"/>
              </a:lnSpc>
            </a:pPr>
            <a:r>
              <a:rPr lang="ro-RO" sz="1000" spc="60" dirty="0">
                <a:solidFill>
                  <a:srgbClr val="26315E"/>
                </a:solidFill>
                <a:latin typeface="Arial Bold"/>
              </a:rPr>
              <a:t>ZI de BINE pentru Copii</a:t>
            </a:r>
            <a:endParaRPr lang="en-US" sz="1000" spc="60" dirty="0">
              <a:solidFill>
                <a:srgbClr val="26315E"/>
              </a:solidFill>
              <a:latin typeface="Arial Bold"/>
            </a:endParaRPr>
          </a:p>
        </p:txBody>
      </p:sp>
      <p:sp>
        <p:nvSpPr>
          <p:cNvPr id="11" name="TextBox 11"/>
          <p:cNvSpPr txBox="1"/>
          <p:nvPr/>
        </p:nvSpPr>
        <p:spPr>
          <a:xfrm>
            <a:off x="1413192" y="999905"/>
            <a:ext cx="4863846" cy="461665"/>
          </a:xfrm>
          <a:prstGeom prst="rect">
            <a:avLst/>
          </a:prstGeom>
        </p:spPr>
        <p:txBody>
          <a:bodyPr lIns="0" tIns="0" rIns="0" bIns="0" rtlCol="0" anchor="t">
            <a:spAutoFit/>
          </a:bodyPr>
          <a:lstStyle/>
          <a:p>
            <a:pPr algn="ctr">
              <a:lnSpc>
                <a:spcPts val="3600"/>
              </a:lnSpc>
            </a:pPr>
            <a:r>
              <a:rPr lang="en-US" sz="3000" spc="150" dirty="0">
                <a:solidFill>
                  <a:srgbClr val="26315E"/>
                </a:solidFill>
                <a:latin typeface="Arial Bold"/>
              </a:rPr>
              <a:t>ACTIVIT</a:t>
            </a:r>
            <a:r>
              <a:rPr lang="ro-RO" sz="3000" spc="150" dirty="0">
                <a:solidFill>
                  <a:srgbClr val="26315E"/>
                </a:solidFill>
                <a:latin typeface="Arial Bold"/>
              </a:rPr>
              <a:t>ĂȚI</a:t>
            </a:r>
            <a:endParaRPr lang="en-US" sz="3000" spc="150" dirty="0">
              <a:solidFill>
                <a:srgbClr val="26315E"/>
              </a:solidFill>
              <a:latin typeface="Arial Bold"/>
            </a:endParaRPr>
          </a:p>
        </p:txBody>
      </p:sp>
      <p:sp>
        <p:nvSpPr>
          <p:cNvPr id="12" name="TextBox 12"/>
          <p:cNvSpPr txBox="1"/>
          <p:nvPr/>
        </p:nvSpPr>
        <p:spPr>
          <a:xfrm>
            <a:off x="407221" y="9825451"/>
            <a:ext cx="2011942" cy="179536"/>
          </a:xfrm>
          <a:prstGeom prst="rect">
            <a:avLst/>
          </a:prstGeom>
        </p:spPr>
        <p:txBody>
          <a:bodyPr lIns="0" tIns="0" rIns="0" bIns="0" rtlCol="0" anchor="t">
            <a:spAutoFit/>
          </a:bodyPr>
          <a:lstStyle/>
          <a:p>
            <a:pPr algn="ctr">
              <a:lnSpc>
                <a:spcPts val="1439"/>
              </a:lnSpc>
            </a:pPr>
            <a:r>
              <a:rPr lang="ro-RO" sz="1200" spc="60" dirty="0">
                <a:solidFill>
                  <a:srgbClr val="26315E"/>
                </a:solidFill>
                <a:latin typeface="Arial"/>
              </a:rPr>
              <a:t>Slujirea copiilor</a:t>
            </a:r>
            <a:endParaRPr lang="en-US" sz="1200" spc="60" dirty="0">
              <a:solidFill>
                <a:srgbClr val="26315E"/>
              </a:solidFill>
              <a:latin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1104779" y="-644565"/>
            <a:ext cx="3024000" cy="2782080"/>
          </a:xfrm>
          <a:custGeom>
            <a:avLst/>
            <a:gdLst/>
            <a:ahLst/>
            <a:cxnLst/>
            <a:rect l="l" t="t" r="r" b="b"/>
            <a:pathLst>
              <a:path w="3024000" h="2782080">
                <a:moveTo>
                  <a:pt x="0" y="2782080"/>
                </a:moveTo>
                <a:lnTo>
                  <a:pt x="3024000" y="2782080"/>
                </a:lnTo>
                <a:lnTo>
                  <a:pt x="3024000" y="0"/>
                </a:lnTo>
                <a:lnTo>
                  <a:pt x="0" y="0"/>
                </a:lnTo>
                <a:lnTo>
                  <a:pt x="0" y="278208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AutoShape 3"/>
          <p:cNvSpPr/>
          <p:nvPr/>
        </p:nvSpPr>
        <p:spPr>
          <a:xfrm>
            <a:off x="1919221" y="746475"/>
            <a:ext cx="2979789" cy="0"/>
          </a:xfrm>
          <a:prstGeom prst="line">
            <a:avLst/>
          </a:prstGeom>
          <a:ln w="19050" cap="rnd">
            <a:solidFill>
              <a:srgbClr val="26315E"/>
            </a:solidFill>
            <a:prstDash val="solid"/>
            <a:headEnd type="none" w="sm" len="sm"/>
            <a:tailEnd type="none" w="sm" len="sm"/>
          </a:ln>
        </p:spPr>
        <p:txBody>
          <a:bodyPr/>
          <a:lstStyle/>
          <a:p>
            <a:endParaRPr lang="en-US"/>
          </a:p>
        </p:txBody>
      </p:sp>
      <p:sp>
        <p:nvSpPr>
          <p:cNvPr id="4" name="Freeform 4"/>
          <p:cNvSpPr/>
          <p:nvPr/>
        </p:nvSpPr>
        <p:spPr>
          <a:xfrm rot="-9784507" flipV="1">
            <a:off x="5452739" y="8791773"/>
            <a:ext cx="3024000" cy="3264777"/>
          </a:xfrm>
          <a:custGeom>
            <a:avLst/>
            <a:gdLst/>
            <a:ahLst/>
            <a:cxnLst/>
            <a:rect l="l" t="t" r="r" b="b"/>
            <a:pathLst>
              <a:path w="3024000" h="3264777">
                <a:moveTo>
                  <a:pt x="0" y="3264777"/>
                </a:moveTo>
                <a:lnTo>
                  <a:pt x="3024000" y="3264777"/>
                </a:lnTo>
                <a:lnTo>
                  <a:pt x="3024000" y="0"/>
                </a:lnTo>
                <a:lnTo>
                  <a:pt x="0" y="0"/>
                </a:lnTo>
                <a:lnTo>
                  <a:pt x="0" y="3264777"/>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AutoShape 5"/>
          <p:cNvSpPr/>
          <p:nvPr/>
        </p:nvSpPr>
        <p:spPr>
          <a:xfrm>
            <a:off x="2574961" y="9916950"/>
            <a:ext cx="3878214" cy="0"/>
          </a:xfrm>
          <a:prstGeom prst="line">
            <a:avLst/>
          </a:prstGeom>
          <a:ln w="19050" cap="rnd">
            <a:solidFill>
              <a:srgbClr val="26315E"/>
            </a:solidFill>
            <a:prstDash val="solid"/>
            <a:headEnd type="none" w="sm" len="sm"/>
            <a:tailEnd type="none" w="sm" len="sm"/>
          </a:ln>
        </p:spPr>
        <p:txBody>
          <a:bodyPr/>
          <a:lstStyle/>
          <a:p>
            <a:endParaRPr lang="en-US"/>
          </a:p>
        </p:txBody>
      </p:sp>
      <p:sp>
        <p:nvSpPr>
          <p:cNvPr id="6" name="TextBox 6"/>
          <p:cNvSpPr txBox="1"/>
          <p:nvPr/>
        </p:nvSpPr>
        <p:spPr>
          <a:xfrm>
            <a:off x="954189" y="1449119"/>
            <a:ext cx="5637047" cy="7540526"/>
          </a:xfrm>
          <a:prstGeom prst="rect">
            <a:avLst/>
          </a:prstGeom>
        </p:spPr>
        <p:txBody>
          <a:bodyPr lIns="0" tIns="0" rIns="0" bIns="0" rtlCol="0" anchor="t">
            <a:spAutoFit/>
          </a:bodyPr>
          <a:lstStyle/>
          <a:p>
            <a:pPr>
              <a:lnSpc>
                <a:spcPts val="1439"/>
              </a:lnSpc>
              <a:spcBef>
                <a:spcPct val="0"/>
              </a:spcBef>
            </a:pPr>
            <a:r>
              <a:rPr lang="en-US" sz="1200" spc="120" dirty="0" err="1">
                <a:solidFill>
                  <a:srgbClr val="000000"/>
                </a:solidFill>
                <a:latin typeface="Arial Bold"/>
              </a:rPr>
              <a:t>Activit</a:t>
            </a:r>
            <a:r>
              <a:rPr lang="ro-RO" sz="1200" spc="120" dirty="0" err="1">
                <a:solidFill>
                  <a:srgbClr val="000000"/>
                </a:solidFill>
                <a:latin typeface="Arial Bold"/>
              </a:rPr>
              <a:t>atea</a:t>
            </a:r>
            <a:r>
              <a:rPr lang="en-US" sz="1200" spc="120" dirty="0">
                <a:solidFill>
                  <a:srgbClr val="000000"/>
                </a:solidFill>
                <a:latin typeface="Arial Bold"/>
              </a:rPr>
              <a:t> 3</a:t>
            </a:r>
          </a:p>
          <a:p>
            <a:pPr>
              <a:lnSpc>
                <a:spcPts val="1439"/>
              </a:lnSpc>
              <a:spcBef>
                <a:spcPct val="0"/>
              </a:spcBef>
            </a:pPr>
            <a:endParaRPr lang="en-US" sz="1200" spc="120" dirty="0">
              <a:solidFill>
                <a:srgbClr val="000000"/>
              </a:solidFill>
              <a:latin typeface="Arial Bold"/>
            </a:endParaRPr>
          </a:p>
          <a:p>
            <a:pPr>
              <a:lnSpc>
                <a:spcPts val="1439"/>
              </a:lnSpc>
              <a:spcBef>
                <a:spcPct val="0"/>
              </a:spcBef>
            </a:pPr>
            <a:r>
              <a:rPr lang="ro-RO" sz="1200" spc="120" dirty="0">
                <a:solidFill>
                  <a:srgbClr val="000000"/>
                </a:solidFill>
                <a:latin typeface="Arial Bold"/>
              </a:rPr>
              <a:t>Colțul Felicitărilor</a:t>
            </a:r>
            <a:endParaRPr lang="en-US" sz="1200" spc="120" dirty="0">
              <a:solidFill>
                <a:srgbClr val="000000"/>
              </a:solidFill>
              <a:latin typeface="Arial Bold"/>
            </a:endParaRPr>
          </a:p>
          <a:p>
            <a:pPr>
              <a:lnSpc>
                <a:spcPts val="1439"/>
              </a:lnSpc>
              <a:spcBef>
                <a:spcPct val="0"/>
              </a:spcBef>
            </a:pPr>
            <a:endParaRPr lang="en-US" sz="1200" spc="120" dirty="0">
              <a:solidFill>
                <a:srgbClr val="000000"/>
              </a:solidFill>
              <a:latin typeface="Arial Bold"/>
            </a:endParaRPr>
          </a:p>
          <a:p>
            <a:pPr>
              <a:lnSpc>
                <a:spcPts val="1439"/>
              </a:lnSpc>
              <a:spcBef>
                <a:spcPct val="0"/>
              </a:spcBef>
            </a:pPr>
            <a:r>
              <a:rPr lang="ro-RO" sz="1200" spc="120" dirty="0">
                <a:solidFill>
                  <a:srgbClr val="000000"/>
                </a:solidFill>
                <a:latin typeface="Arial"/>
              </a:rPr>
              <a:t>O modalitate foarte bună de manifestare a bunătății și a empatiei o reprezintă obiectele create pentru alții. Pentru această activitate simplă vei avea nevoie de coli de carton și de markere</a:t>
            </a:r>
            <a:r>
              <a:rPr lang="en-US" sz="1200" spc="120" dirty="0">
                <a:solidFill>
                  <a:srgbClr val="000000"/>
                </a:solidFill>
                <a:latin typeface="Arial"/>
              </a:rPr>
              <a:t>.</a:t>
            </a:r>
          </a:p>
          <a:p>
            <a:pPr>
              <a:lnSpc>
                <a:spcPts val="1439"/>
              </a:lnSpc>
              <a:spcBef>
                <a:spcPct val="0"/>
              </a:spcBef>
            </a:pPr>
            <a:endParaRPr lang="en-US" sz="1200" spc="120" dirty="0">
              <a:solidFill>
                <a:srgbClr val="000000"/>
              </a:solidFill>
              <a:latin typeface="Arial"/>
            </a:endParaRPr>
          </a:p>
          <a:p>
            <a:pPr>
              <a:lnSpc>
                <a:spcPts val="1439"/>
              </a:lnSpc>
              <a:spcBef>
                <a:spcPct val="0"/>
              </a:spcBef>
            </a:pPr>
            <a:r>
              <a:rPr lang="en-US" sz="1200" b="1" spc="120" dirty="0" err="1">
                <a:solidFill>
                  <a:srgbClr val="000000"/>
                </a:solidFill>
                <a:latin typeface="Arial"/>
              </a:rPr>
              <a:t>Instruc</a:t>
            </a:r>
            <a:r>
              <a:rPr lang="ro-RO" sz="1200" b="1" spc="120" dirty="0" err="1">
                <a:solidFill>
                  <a:srgbClr val="000000"/>
                </a:solidFill>
                <a:latin typeface="Arial"/>
              </a:rPr>
              <a:t>țiuni</a:t>
            </a:r>
            <a:r>
              <a:rPr lang="en-US" sz="1200" b="1" spc="120" dirty="0">
                <a:solidFill>
                  <a:srgbClr val="000000"/>
                </a:solidFill>
                <a:latin typeface="Arial"/>
              </a:rPr>
              <a:t>:</a:t>
            </a:r>
          </a:p>
          <a:p>
            <a:pPr>
              <a:lnSpc>
                <a:spcPts val="1439"/>
              </a:lnSpc>
              <a:spcBef>
                <a:spcPct val="0"/>
              </a:spcBef>
            </a:pPr>
            <a:r>
              <a:rPr lang="en-US" sz="1200" spc="120" dirty="0">
                <a:solidFill>
                  <a:srgbClr val="000000"/>
                </a:solidFill>
                <a:latin typeface="Arial"/>
              </a:rPr>
              <a:t>• </a:t>
            </a:r>
            <a:r>
              <a:rPr lang="ro-RO" sz="1200" spc="120" dirty="0">
                <a:solidFill>
                  <a:srgbClr val="000000"/>
                </a:solidFill>
                <a:latin typeface="Arial"/>
              </a:rPr>
              <a:t>Ajută copiii să deseneze forma mâinii lor pe o coală de carton</a:t>
            </a:r>
            <a:r>
              <a:rPr lang="en-US" sz="1200" spc="120" dirty="0">
                <a:solidFill>
                  <a:srgbClr val="000000"/>
                </a:solidFill>
                <a:latin typeface="Arial"/>
              </a:rPr>
              <a:t>.</a:t>
            </a:r>
          </a:p>
          <a:p>
            <a:pPr>
              <a:lnSpc>
                <a:spcPts val="1439"/>
              </a:lnSpc>
              <a:spcBef>
                <a:spcPct val="0"/>
              </a:spcBef>
            </a:pPr>
            <a:r>
              <a:rPr lang="en-US" sz="1200" spc="120" dirty="0">
                <a:solidFill>
                  <a:srgbClr val="000000"/>
                </a:solidFill>
                <a:latin typeface="Arial"/>
              </a:rPr>
              <a:t>• </a:t>
            </a:r>
            <a:r>
              <a:rPr lang="ro-RO" sz="1200" spc="120" dirty="0">
                <a:solidFill>
                  <a:srgbClr val="000000"/>
                </a:solidFill>
                <a:latin typeface="Arial"/>
              </a:rPr>
              <a:t>Spune-le să enumere cinci modalități prin care pot să aibă grijă de alții</a:t>
            </a:r>
            <a:r>
              <a:rPr lang="en-US" sz="1200" spc="120" dirty="0">
                <a:solidFill>
                  <a:srgbClr val="000000"/>
                </a:solidFill>
                <a:latin typeface="Arial"/>
              </a:rPr>
              <a:t>.</a:t>
            </a:r>
          </a:p>
          <a:p>
            <a:pPr>
              <a:lnSpc>
                <a:spcPts val="1439"/>
              </a:lnSpc>
              <a:spcBef>
                <a:spcPct val="0"/>
              </a:spcBef>
            </a:pPr>
            <a:r>
              <a:rPr lang="en-US" sz="1200" spc="120" dirty="0">
                <a:solidFill>
                  <a:srgbClr val="000000"/>
                </a:solidFill>
                <a:latin typeface="Arial"/>
              </a:rPr>
              <a:t>• </a:t>
            </a:r>
            <a:r>
              <a:rPr lang="ro-RO" sz="1200" spc="120" dirty="0">
                <a:solidFill>
                  <a:srgbClr val="000000"/>
                </a:solidFill>
                <a:latin typeface="Arial"/>
              </a:rPr>
              <a:t>Folosește un marker pentru a scrie răspunsurile lui pe formele degetelor</a:t>
            </a:r>
            <a:r>
              <a:rPr lang="en-US" sz="1200" spc="120" dirty="0">
                <a:solidFill>
                  <a:srgbClr val="000000"/>
                </a:solidFill>
                <a:latin typeface="Arial"/>
              </a:rPr>
              <a:t>.</a:t>
            </a:r>
          </a:p>
          <a:p>
            <a:pPr>
              <a:lnSpc>
                <a:spcPts val="1439"/>
              </a:lnSpc>
              <a:spcBef>
                <a:spcPct val="0"/>
              </a:spcBef>
            </a:pPr>
            <a:r>
              <a:rPr lang="en-US" sz="1200" spc="120" dirty="0">
                <a:solidFill>
                  <a:srgbClr val="000000"/>
                </a:solidFill>
                <a:latin typeface="Arial"/>
              </a:rPr>
              <a:t>• </a:t>
            </a:r>
            <a:r>
              <a:rPr lang="ro-RO" sz="1200" spc="120" dirty="0">
                <a:solidFill>
                  <a:srgbClr val="000000"/>
                </a:solidFill>
                <a:latin typeface="Arial"/>
              </a:rPr>
              <a:t>Copiii să le dea felicitările membrilor familiei sau trimiteți-le unui centru local pentru seniori pentru a le fi oferite persoanelor care locuiesc acolo</a:t>
            </a:r>
            <a:r>
              <a:rPr lang="en-US" sz="1200" spc="120" dirty="0">
                <a:solidFill>
                  <a:srgbClr val="000000"/>
                </a:solidFill>
                <a:latin typeface="Arial"/>
              </a:rPr>
              <a:t>.</a:t>
            </a:r>
          </a:p>
          <a:p>
            <a:pPr>
              <a:lnSpc>
                <a:spcPts val="1439"/>
              </a:lnSpc>
              <a:spcBef>
                <a:spcPct val="0"/>
              </a:spcBef>
            </a:pPr>
            <a:endParaRPr lang="en-US" sz="1200" spc="120" dirty="0">
              <a:solidFill>
                <a:srgbClr val="000000"/>
              </a:solidFill>
              <a:latin typeface="Arial"/>
            </a:endParaRPr>
          </a:p>
          <a:p>
            <a:pPr>
              <a:lnSpc>
                <a:spcPts val="1439"/>
              </a:lnSpc>
              <a:spcBef>
                <a:spcPct val="0"/>
              </a:spcBef>
            </a:pPr>
            <a:r>
              <a:rPr lang="en-US" sz="1200" spc="120" dirty="0">
                <a:solidFill>
                  <a:srgbClr val="000000"/>
                </a:solidFill>
                <a:latin typeface="Arial Bold"/>
              </a:rPr>
              <a:t>C</a:t>
            </a:r>
            <a:r>
              <a:rPr lang="ro-RO" sz="1200" spc="120" dirty="0" err="1">
                <a:solidFill>
                  <a:srgbClr val="000000"/>
                </a:solidFill>
                <a:latin typeface="Arial Bold"/>
              </a:rPr>
              <a:t>utia</a:t>
            </a:r>
            <a:r>
              <a:rPr lang="ro-RO" sz="1200" spc="120" dirty="0">
                <a:solidFill>
                  <a:srgbClr val="000000"/>
                </a:solidFill>
                <a:latin typeface="Arial Bold"/>
              </a:rPr>
              <a:t> poștală a C</a:t>
            </a:r>
            <a:r>
              <a:rPr lang="en-US" sz="1200" spc="120" dirty="0" err="1">
                <a:solidFill>
                  <a:srgbClr val="000000"/>
                </a:solidFill>
                <a:latin typeface="Arial Bold"/>
              </a:rPr>
              <a:t>ompasi</a:t>
            </a:r>
            <a:r>
              <a:rPr lang="ro-RO" sz="1200" spc="120" dirty="0">
                <a:solidFill>
                  <a:srgbClr val="000000"/>
                </a:solidFill>
                <a:latin typeface="Arial Bold"/>
              </a:rPr>
              <a:t>u</a:t>
            </a:r>
            <a:r>
              <a:rPr lang="en-US" sz="1200" spc="120" dirty="0">
                <a:solidFill>
                  <a:srgbClr val="000000"/>
                </a:solidFill>
                <a:latin typeface="Arial Bold"/>
              </a:rPr>
              <a:t>n</a:t>
            </a:r>
            <a:r>
              <a:rPr lang="ro-RO" sz="1200" spc="120" dirty="0">
                <a:solidFill>
                  <a:srgbClr val="000000"/>
                </a:solidFill>
                <a:latin typeface="Arial Bold"/>
              </a:rPr>
              <a:t>ii</a:t>
            </a:r>
            <a:endParaRPr lang="en-US" sz="1200" spc="120" dirty="0">
              <a:solidFill>
                <a:srgbClr val="000000"/>
              </a:solidFill>
              <a:latin typeface="Arial Bold"/>
            </a:endParaRPr>
          </a:p>
          <a:p>
            <a:pPr>
              <a:lnSpc>
                <a:spcPts val="1439"/>
              </a:lnSpc>
              <a:spcBef>
                <a:spcPct val="0"/>
              </a:spcBef>
            </a:pPr>
            <a:endParaRPr lang="en-US" sz="1200" spc="120" dirty="0">
              <a:solidFill>
                <a:srgbClr val="000000"/>
              </a:solidFill>
              <a:latin typeface="Arial Bold"/>
            </a:endParaRPr>
          </a:p>
          <a:p>
            <a:pPr>
              <a:lnSpc>
                <a:spcPts val="1439"/>
              </a:lnSpc>
              <a:spcBef>
                <a:spcPct val="0"/>
              </a:spcBef>
            </a:pPr>
            <a:r>
              <a:rPr lang="ro-RO" sz="1200" spc="120" dirty="0">
                <a:solidFill>
                  <a:srgbClr val="000000"/>
                </a:solidFill>
                <a:latin typeface="Arial"/>
              </a:rPr>
              <a:t>Cutia poștală a faptelor bune este o idee distractivă în care se implică întreaga familie.</a:t>
            </a:r>
          </a:p>
          <a:p>
            <a:pPr>
              <a:lnSpc>
                <a:spcPts val="1439"/>
              </a:lnSpc>
              <a:spcBef>
                <a:spcPct val="0"/>
              </a:spcBef>
            </a:pPr>
            <a:r>
              <a:rPr lang="ro-RO" sz="1200" spc="120" dirty="0">
                <a:solidFill>
                  <a:srgbClr val="000000"/>
                </a:solidFill>
                <a:latin typeface="Arial"/>
              </a:rPr>
              <a:t>Scrie o listă de fapte bune pe bilețele și lipește-le în cutia poștală la începutul săptămânii. Apoi, fiecare membru al familiei poate să aleagă oricâte fapte bune dorește să facă în cursul săptămânii</a:t>
            </a:r>
            <a:r>
              <a:rPr lang="en-US" sz="1200" spc="120" dirty="0">
                <a:solidFill>
                  <a:srgbClr val="000000"/>
                </a:solidFill>
                <a:latin typeface="Arial"/>
              </a:rPr>
              <a:t>.</a:t>
            </a:r>
            <a:r>
              <a:rPr lang="ro-RO" sz="1200" spc="120" dirty="0">
                <a:solidFill>
                  <a:srgbClr val="000000"/>
                </a:solidFill>
                <a:latin typeface="Arial"/>
              </a:rPr>
              <a:t> Această activitate îi învață pe copii că întreaga familie este preocupată de fapte bune</a:t>
            </a:r>
            <a:r>
              <a:rPr lang="en-US" sz="1200" spc="120" dirty="0">
                <a:solidFill>
                  <a:srgbClr val="000000"/>
                </a:solidFill>
                <a:latin typeface="Arial"/>
              </a:rPr>
              <a:t>.</a:t>
            </a:r>
          </a:p>
          <a:p>
            <a:pPr>
              <a:lnSpc>
                <a:spcPts val="1439"/>
              </a:lnSpc>
              <a:spcBef>
                <a:spcPct val="0"/>
              </a:spcBef>
            </a:pPr>
            <a:endParaRPr lang="en-US" sz="1200" spc="120" dirty="0">
              <a:solidFill>
                <a:srgbClr val="000000"/>
              </a:solidFill>
              <a:latin typeface="Arial"/>
            </a:endParaRPr>
          </a:p>
          <a:p>
            <a:pPr>
              <a:lnSpc>
                <a:spcPts val="1439"/>
              </a:lnSpc>
              <a:spcBef>
                <a:spcPct val="0"/>
              </a:spcBef>
            </a:pPr>
            <a:r>
              <a:rPr lang="ro-RO" sz="1200" spc="120" dirty="0">
                <a:solidFill>
                  <a:srgbClr val="000000"/>
                </a:solidFill>
                <a:latin typeface="Arial"/>
              </a:rPr>
              <a:t>Iată câteva idei</a:t>
            </a:r>
            <a:r>
              <a:rPr lang="en-US" sz="1200" spc="120" dirty="0">
                <a:solidFill>
                  <a:srgbClr val="000000"/>
                </a:solidFill>
                <a:latin typeface="Arial"/>
              </a:rPr>
              <a:t>:</a:t>
            </a:r>
          </a:p>
          <a:p>
            <a:pPr>
              <a:lnSpc>
                <a:spcPts val="1439"/>
              </a:lnSpc>
              <a:spcBef>
                <a:spcPct val="0"/>
              </a:spcBef>
            </a:pPr>
            <a:r>
              <a:rPr lang="en-US" sz="1200" spc="120" dirty="0">
                <a:solidFill>
                  <a:srgbClr val="000000"/>
                </a:solidFill>
                <a:latin typeface="Arial"/>
              </a:rPr>
              <a:t>• </a:t>
            </a:r>
            <a:r>
              <a:rPr lang="ro-RO" sz="1200" spc="120" dirty="0">
                <a:solidFill>
                  <a:srgbClr val="000000"/>
                </a:solidFill>
                <a:latin typeface="Arial"/>
              </a:rPr>
              <a:t>Ajută la curățenie fără a ți se cere</a:t>
            </a:r>
            <a:endParaRPr lang="en-US" sz="1200" spc="120" dirty="0">
              <a:solidFill>
                <a:srgbClr val="000000"/>
              </a:solidFill>
              <a:latin typeface="Arial"/>
            </a:endParaRPr>
          </a:p>
          <a:p>
            <a:pPr>
              <a:lnSpc>
                <a:spcPts val="1439"/>
              </a:lnSpc>
              <a:spcBef>
                <a:spcPct val="0"/>
              </a:spcBef>
            </a:pPr>
            <a:r>
              <a:rPr lang="en-US" sz="1200" spc="120" dirty="0">
                <a:solidFill>
                  <a:srgbClr val="000000"/>
                </a:solidFill>
                <a:latin typeface="Arial"/>
              </a:rPr>
              <a:t>• </a:t>
            </a:r>
            <a:r>
              <a:rPr lang="ro-RO" sz="1200" spc="120" dirty="0">
                <a:solidFill>
                  <a:srgbClr val="000000"/>
                </a:solidFill>
                <a:latin typeface="Arial"/>
              </a:rPr>
              <a:t>Fă un compliment</a:t>
            </a:r>
            <a:endParaRPr lang="en-US" sz="1200" spc="120" dirty="0">
              <a:solidFill>
                <a:srgbClr val="000000"/>
              </a:solidFill>
              <a:latin typeface="Arial"/>
            </a:endParaRPr>
          </a:p>
          <a:p>
            <a:pPr>
              <a:lnSpc>
                <a:spcPts val="1439"/>
              </a:lnSpc>
              <a:spcBef>
                <a:spcPct val="0"/>
              </a:spcBef>
            </a:pPr>
            <a:r>
              <a:rPr lang="en-US" sz="1200" spc="120" dirty="0">
                <a:solidFill>
                  <a:srgbClr val="000000"/>
                </a:solidFill>
                <a:latin typeface="Arial"/>
              </a:rPr>
              <a:t>• </a:t>
            </a:r>
            <a:r>
              <a:rPr lang="ro-RO" sz="1200" spc="120" dirty="0">
                <a:solidFill>
                  <a:srgbClr val="000000"/>
                </a:solidFill>
                <a:latin typeface="Arial"/>
              </a:rPr>
              <a:t>Trimite o </a:t>
            </a:r>
            <a:r>
              <a:rPr lang="ro-RO" sz="1200" spc="120" dirty="0" err="1">
                <a:solidFill>
                  <a:srgbClr val="000000"/>
                </a:solidFill>
                <a:latin typeface="Arial"/>
              </a:rPr>
              <a:t>memă</a:t>
            </a:r>
            <a:r>
              <a:rPr lang="ro-RO" sz="1200" spc="120" dirty="0">
                <a:solidFill>
                  <a:srgbClr val="000000"/>
                </a:solidFill>
                <a:latin typeface="Arial"/>
              </a:rPr>
              <a:t> amuzantă</a:t>
            </a:r>
            <a:endParaRPr lang="en-US" sz="1200" spc="120" dirty="0">
              <a:solidFill>
                <a:srgbClr val="000000"/>
              </a:solidFill>
              <a:latin typeface="Arial"/>
            </a:endParaRPr>
          </a:p>
          <a:p>
            <a:pPr>
              <a:lnSpc>
                <a:spcPts val="1439"/>
              </a:lnSpc>
              <a:spcBef>
                <a:spcPct val="0"/>
              </a:spcBef>
            </a:pPr>
            <a:r>
              <a:rPr lang="en-US" sz="1200" spc="120" dirty="0">
                <a:solidFill>
                  <a:srgbClr val="000000"/>
                </a:solidFill>
                <a:latin typeface="Arial"/>
              </a:rPr>
              <a:t>• </a:t>
            </a:r>
            <a:r>
              <a:rPr lang="ro-RO" sz="1200" spc="120" dirty="0">
                <a:solidFill>
                  <a:srgbClr val="000000"/>
                </a:solidFill>
                <a:latin typeface="Arial"/>
              </a:rPr>
              <a:t>Fă patul altcuiva</a:t>
            </a:r>
            <a:endParaRPr lang="en-US" sz="1200" spc="120" dirty="0">
              <a:solidFill>
                <a:srgbClr val="000000"/>
              </a:solidFill>
              <a:latin typeface="Arial"/>
            </a:endParaRPr>
          </a:p>
          <a:p>
            <a:pPr>
              <a:lnSpc>
                <a:spcPts val="1439"/>
              </a:lnSpc>
              <a:spcBef>
                <a:spcPct val="0"/>
              </a:spcBef>
            </a:pPr>
            <a:r>
              <a:rPr lang="en-US" sz="1200" spc="120" dirty="0">
                <a:solidFill>
                  <a:srgbClr val="000000"/>
                </a:solidFill>
                <a:latin typeface="Arial"/>
              </a:rPr>
              <a:t>• </a:t>
            </a:r>
            <a:r>
              <a:rPr lang="ro-RO" sz="1200" spc="120" dirty="0">
                <a:solidFill>
                  <a:srgbClr val="000000"/>
                </a:solidFill>
                <a:latin typeface="Arial"/>
              </a:rPr>
              <a:t>Pune cumpărăturile la locul lor</a:t>
            </a:r>
            <a:endParaRPr lang="en-US" sz="1200" spc="120" dirty="0">
              <a:solidFill>
                <a:srgbClr val="000000"/>
              </a:solidFill>
              <a:latin typeface="Arial"/>
            </a:endParaRPr>
          </a:p>
          <a:p>
            <a:pPr>
              <a:lnSpc>
                <a:spcPts val="1439"/>
              </a:lnSpc>
              <a:spcBef>
                <a:spcPct val="0"/>
              </a:spcBef>
            </a:pPr>
            <a:r>
              <a:rPr lang="en-US" sz="1200" spc="120" dirty="0">
                <a:solidFill>
                  <a:srgbClr val="000000"/>
                </a:solidFill>
                <a:latin typeface="Arial"/>
              </a:rPr>
              <a:t>• </a:t>
            </a:r>
            <a:r>
              <a:rPr lang="ro-RO" sz="1200" spc="120" dirty="0">
                <a:solidFill>
                  <a:srgbClr val="000000"/>
                </a:solidFill>
                <a:latin typeface="Arial"/>
              </a:rPr>
              <a:t>Strânge gunoiul</a:t>
            </a:r>
            <a:endParaRPr lang="en-US" sz="1200" spc="120" dirty="0">
              <a:solidFill>
                <a:srgbClr val="000000"/>
              </a:solidFill>
              <a:latin typeface="Arial"/>
            </a:endParaRPr>
          </a:p>
          <a:p>
            <a:pPr>
              <a:lnSpc>
                <a:spcPts val="1439"/>
              </a:lnSpc>
              <a:spcBef>
                <a:spcPct val="0"/>
              </a:spcBef>
            </a:pPr>
            <a:endParaRPr lang="en-US" sz="1200" spc="120" dirty="0">
              <a:solidFill>
                <a:srgbClr val="000000"/>
              </a:solidFill>
              <a:latin typeface="Arial"/>
            </a:endParaRPr>
          </a:p>
          <a:p>
            <a:pPr>
              <a:lnSpc>
                <a:spcPts val="1439"/>
              </a:lnSpc>
              <a:spcBef>
                <a:spcPct val="0"/>
              </a:spcBef>
            </a:pPr>
            <a:r>
              <a:rPr lang="ro-RO" sz="1200" spc="120" dirty="0">
                <a:solidFill>
                  <a:srgbClr val="000000"/>
                </a:solidFill>
                <a:latin typeface="Arial Bold"/>
              </a:rPr>
              <a:t>I</a:t>
            </a:r>
            <a:r>
              <a:rPr lang="en-US" sz="1200" spc="120" dirty="0">
                <a:solidFill>
                  <a:srgbClr val="000000"/>
                </a:solidFill>
                <a:latin typeface="Arial Bold"/>
              </a:rPr>
              <a:t>l</a:t>
            </a:r>
            <a:r>
              <a:rPr lang="ro-RO" sz="1200" spc="120" dirty="0" err="1">
                <a:solidFill>
                  <a:srgbClr val="000000"/>
                </a:solidFill>
                <a:latin typeface="Arial Bold"/>
              </a:rPr>
              <a:t>ustrație</a:t>
            </a:r>
            <a:r>
              <a:rPr lang="ro-RO" sz="1200" spc="120" dirty="0">
                <a:solidFill>
                  <a:srgbClr val="000000"/>
                </a:solidFill>
                <a:latin typeface="Arial Bold"/>
              </a:rPr>
              <a:t> biblică</a:t>
            </a:r>
            <a:endParaRPr lang="en-US" sz="1200" spc="120" dirty="0">
              <a:solidFill>
                <a:srgbClr val="000000"/>
              </a:solidFill>
              <a:latin typeface="Arial Bold"/>
            </a:endParaRPr>
          </a:p>
          <a:p>
            <a:pPr>
              <a:lnSpc>
                <a:spcPts val="1439"/>
              </a:lnSpc>
              <a:spcBef>
                <a:spcPct val="0"/>
              </a:spcBef>
            </a:pPr>
            <a:endParaRPr lang="en-US" sz="1200" spc="120" dirty="0">
              <a:solidFill>
                <a:srgbClr val="000000"/>
              </a:solidFill>
              <a:latin typeface="Arial Bold"/>
            </a:endParaRPr>
          </a:p>
          <a:p>
            <a:pPr>
              <a:lnSpc>
                <a:spcPts val="1439"/>
              </a:lnSpc>
              <a:spcBef>
                <a:spcPct val="0"/>
              </a:spcBef>
            </a:pPr>
            <a:r>
              <a:rPr lang="ro-RO" sz="1200" spc="120" dirty="0">
                <a:solidFill>
                  <a:srgbClr val="000000"/>
                </a:solidFill>
                <a:latin typeface="Arial"/>
              </a:rPr>
              <a:t>Folosește cele două versete biblice pentru a crea pagini de colorat care pot fi distribuite în timp ce vorbiți despre modul în care compasiunea poate să facă parte din viața noastră de zi cu zi</a:t>
            </a:r>
            <a:r>
              <a:rPr lang="en-US" sz="1200" spc="120" dirty="0">
                <a:solidFill>
                  <a:srgbClr val="000000"/>
                </a:solidFill>
                <a:latin typeface="Arial"/>
              </a:rPr>
              <a:t>. </a:t>
            </a:r>
          </a:p>
        </p:txBody>
      </p:sp>
      <p:sp>
        <p:nvSpPr>
          <p:cNvPr id="7" name="Freeform 7"/>
          <p:cNvSpPr/>
          <p:nvPr/>
        </p:nvSpPr>
        <p:spPr>
          <a:xfrm>
            <a:off x="4051146" y="6184900"/>
            <a:ext cx="1353490" cy="1250287"/>
          </a:xfrm>
          <a:custGeom>
            <a:avLst/>
            <a:gdLst/>
            <a:ahLst/>
            <a:cxnLst/>
            <a:rect l="l" t="t" r="r" b="b"/>
            <a:pathLst>
              <a:path w="1353490" h="1250287">
                <a:moveTo>
                  <a:pt x="0" y="0"/>
                </a:moveTo>
                <a:lnTo>
                  <a:pt x="1353490" y="0"/>
                </a:lnTo>
                <a:lnTo>
                  <a:pt x="1353490" y="1250287"/>
                </a:lnTo>
                <a:lnTo>
                  <a:pt x="0" y="12502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6277039" y="9165386"/>
            <a:ext cx="504308" cy="1130102"/>
          </a:xfrm>
          <a:custGeom>
            <a:avLst/>
            <a:gdLst/>
            <a:ahLst/>
            <a:cxnLst/>
            <a:rect l="l" t="t" r="r" b="b"/>
            <a:pathLst>
              <a:path w="504308" h="1130102">
                <a:moveTo>
                  <a:pt x="0" y="0"/>
                </a:moveTo>
                <a:lnTo>
                  <a:pt x="504308" y="0"/>
                </a:lnTo>
                <a:lnTo>
                  <a:pt x="504308" y="1130102"/>
                </a:lnTo>
                <a:lnTo>
                  <a:pt x="0" y="1130102"/>
                </a:lnTo>
                <a:lnTo>
                  <a:pt x="0" y="0"/>
                </a:lnTo>
                <a:close/>
              </a:path>
            </a:pathLst>
          </a:custGeom>
          <a:blipFill>
            <a:blip r:embed="rId8"/>
            <a:stretch>
              <a:fillRect/>
            </a:stretch>
          </a:blipFill>
        </p:spPr>
        <p:txBody>
          <a:bodyPr/>
          <a:lstStyle/>
          <a:p>
            <a:endParaRPr lang="en-US"/>
          </a:p>
        </p:txBody>
      </p:sp>
      <p:sp>
        <p:nvSpPr>
          <p:cNvPr id="9" name="TextBox 9"/>
          <p:cNvSpPr txBox="1"/>
          <p:nvPr/>
        </p:nvSpPr>
        <p:spPr>
          <a:xfrm>
            <a:off x="5046971" y="654837"/>
            <a:ext cx="2204568" cy="173702"/>
          </a:xfrm>
          <a:prstGeom prst="rect">
            <a:avLst/>
          </a:prstGeom>
        </p:spPr>
        <p:txBody>
          <a:bodyPr lIns="0" tIns="0" rIns="0" bIns="0" rtlCol="0" anchor="t">
            <a:spAutoFit/>
          </a:bodyPr>
          <a:lstStyle/>
          <a:p>
            <a:pPr>
              <a:lnSpc>
                <a:spcPts val="1439"/>
              </a:lnSpc>
            </a:pPr>
            <a:r>
              <a:rPr lang="ro-RO" sz="1100" spc="60" dirty="0">
                <a:solidFill>
                  <a:srgbClr val="26315E"/>
                </a:solidFill>
                <a:latin typeface="Cerebri Bold"/>
              </a:rPr>
              <a:t>ZI de BINE pentru Copii</a:t>
            </a:r>
            <a:endParaRPr lang="en-US" sz="1100" spc="60" dirty="0">
              <a:solidFill>
                <a:srgbClr val="26315E"/>
              </a:solidFill>
              <a:latin typeface="Cerebri Bold"/>
            </a:endParaRPr>
          </a:p>
        </p:txBody>
      </p:sp>
      <p:sp>
        <p:nvSpPr>
          <p:cNvPr id="10" name="TextBox 10"/>
          <p:cNvSpPr txBox="1"/>
          <p:nvPr/>
        </p:nvSpPr>
        <p:spPr>
          <a:xfrm>
            <a:off x="1413192" y="957044"/>
            <a:ext cx="4863846" cy="408766"/>
          </a:xfrm>
          <a:prstGeom prst="rect">
            <a:avLst/>
          </a:prstGeom>
        </p:spPr>
        <p:txBody>
          <a:bodyPr lIns="0" tIns="0" rIns="0" bIns="0" rtlCol="0" anchor="t">
            <a:spAutoFit/>
          </a:bodyPr>
          <a:lstStyle/>
          <a:p>
            <a:pPr algn="ctr">
              <a:lnSpc>
                <a:spcPts val="3360"/>
              </a:lnSpc>
            </a:pPr>
            <a:r>
              <a:rPr lang="en-US" sz="2800" spc="140" dirty="0">
                <a:solidFill>
                  <a:srgbClr val="26315E"/>
                </a:solidFill>
                <a:latin typeface="Arial Bold"/>
              </a:rPr>
              <a:t>ACTIVIT</a:t>
            </a:r>
            <a:r>
              <a:rPr lang="ro-RO" sz="2800" spc="140" dirty="0">
                <a:solidFill>
                  <a:srgbClr val="26315E"/>
                </a:solidFill>
                <a:latin typeface="Arial Bold"/>
              </a:rPr>
              <a:t>ĂȚI</a:t>
            </a:r>
            <a:endParaRPr lang="en-US" sz="2800" spc="140" dirty="0">
              <a:solidFill>
                <a:srgbClr val="26315E"/>
              </a:solidFill>
              <a:latin typeface="Arial Bold"/>
            </a:endParaRPr>
          </a:p>
        </p:txBody>
      </p:sp>
      <p:sp>
        <p:nvSpPr>
          <p:cNvPr id="11" name="TextBox 11"/>
          <p:cNvSpPr txBox="1"/>
          <p:nvPr/>
        </p:nvSpPr>
        <p:spPr>
          <a:xfrm>
            <a:off x="501549" y="9827182"/>
            <a:ext cx="2011942" cy="179536"/>
          </a:xfrm>
          <a:prstGeom prst="rect">
            <a:avLst/>
          </a:prstGeom>
        </p:spPr>
        <p:txBody>
          <a:bodyPr lIns="0" tIns="0" rIns="0" bIns="0" rtlCol="0" anchor="t">
            <a:spAutoFit/>
          </a:bodyPr>
          <a:lstStyle/>
          <a:p>
            <a:pPr algn="ctr">
              <a:lnSpc>
                <a:spcPts val="1439"/>
              </a:lnSpc>
            </a:pPr>
            <a:r>
              <a:rPr lang="ro-RO" sz="1200" spc="60" dirty="0">
                <a:solidFill>
                  <a:srgbClr val="26315E"/>
                </a:solidFill>
                <a:latin typeface="Arial"/>
              </a:rPr>
              <a:t>Slujirea copiilor</a:t>
            </a:r>
            <a:endParaRPr lang="en-US" sz="1200" spc="60" dirty="0">
              <a:solidFill>
                <a:srgbClr val="26315E"/>
              </a:solidFill>
              <a:latin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1125713" y="-582692"/>
            <a:ext cx="3024000" cy="2782080"/>
          </a:xfrm>
          <a:custGeom>
            <a:avLst/>
            <a:gdLst/>
            <a:ahLst/>
            <a:cxnLst/>
            <a:rect l="l" t="t" r="r" b="b"/>
            <a:pathLst>
              <a:path w="3024000" h="2782080">
                <a:moveTo>
                  <a:pt x="0" y="2782080"/>
                </a:moveTo>
                <a:lnTo>
                  <a:pt x="3024000" y="2782080"/>
                </a:lnTo>
                <a:lnTo>
                  <a:pt x="3024000" y="0"/>
                </a:lnTo>
                <a:lnTo>
                  <a:pt x="0" y="0"/>
                </a:lnTo>
                <a:lnTo>
                  <a:pt x="0" y="278208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9784507" flipV="1">
            <a:off x="5452739" y="8791773"/>
            <a:ext cx="3024000" cy="3264777"/>
          </a:xfrm>
          <a:custGeom>
            <a:avLst/>
            <a:gdLst/>
            <a:ahLst/>
            <a:cxnLst/>
            <a:rect l="l" t="t" r="r" b="b"/>
            <a:pathLst>
              <a:path w="3024000" h="3264777">
                <a:moveTo>
                  <a:pt x="0" y="3264777"/>
                </a:moveTo>
                <a:lnTo>
                  <a:pt x="3024000" y="3264777"/>
                </a:lnTo>
                <a:lnTo>
                  <a:pt x="3024000" y="0"/>
                </a:lnTo>
                <a:lnTo>
                  <a:pt x="0" y="0"/>
                </a:lnTo>
                <a:lnTo>
                  <a:pt x="0" y="3264777"/>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AutoShape 4"/>
          <p:cNvSpPr/>
          <p:nvPr/>
        </p:nvSpPr>
        <p:spPr>
          <a:xfrm>
            <a:off x="2574961" y="9916950"/>
            <a:ext cx="3878214" cy="0"/>
          </a:xfrm>
          <a:prstGeom prst="line">
            <a:avLst/>
          </a:prstGeom>
          <a:ln w="19050" cap="rnd">
            <a:solidFill>
              <a:srgbClr val="26315E"/>
            </a:solidFill>
            <a:prstDash val="solid"/>
            <a:headEnd type="none" w="sm" len="sm"/>
            <a:tailEnd type="none" w="sm" len="sm"/>
          </a:ln>
        </p:spPr>
        <p:txBody>
          <a:bodyPr/>
          <a:lstStyle/>
          <a:p>
            <a:endParaRPr lang="en-US"/>
          </a:p>
        </p:txBody>
      </p:sp>
      <p:sp>
        <p:nvSpPr>
          <p:cNvPr id="5" name="TextBox 5"/>
          <p:cNvSpPr txBox="1"/>
          <p:nvPr/>
        </p:nvSpPr>
        <p:spPr>
          <a:xfrm>
            <a:off x="910627" y="1195169"/>
            <a:ext cx="5893373" cy="9335889"/>
          </a:xfrm>
          <a:prstGeom prst="rect">
            <a:avLst/>
          </a:prstGeom>
        </p:spPr>
        <p:txBody>
          <a:bodyPr lIns="0" tIns="0" rIns="0" bIns="0" rtlCol="0" anchor="t">
            <a:spAutoFit/>
          </a:bodyPr>
          <a:lstStyle/>
          <a:p>
            <a:pPr>
              <a:lnSpc>
                <a:spcPts val="1439"/>
              </a:lnSpc>
              <a:spcBef>
                <a:spcPct val="0"/>
              </a:spcBef>
            </a:pPr>
            <a:r>
              <a:rPr lang="ro-RO" sz="1200" spc="60" dirty="0">
                <a:solidFill>
                  <a:srgbClr val="26315E"/>
                </a:solidFill>
                <a:latin typeface="Arial Bold"/>
              </a:rPr>
              <a:t>Predică</a:t>
            </a:r>
            <a:r>
              <a:rPr lang="en-US" sz="1200" spc="60" dirty="0">
                <a:solidFill>
                  <a:srgbClr val="26315E"/>
                </a:solidFill>
                <a:latin typeface="Arial"/>
              </a:rPr>
              <a:t> </a:t>
            </a:r>
            <a:r>
              <a:rPr lang="ro-RO" sz="1200" spc="60" dirty="0">
                <a:solidFill>
                  <a:srgbClr val="26315E"/>
                </a:solidFill>
                <a:latin typeface="Arial"/>
              </a:rPr>
              <a:t>pentru un copil de </a:t>
            </a:r>
            <a:r>
              <a:rPr lang="en-US" sz="1200" spc="60" dirty="0">
                <a:solidFill>
                  <a:srgbClr val="26315E"/>
                </a:solidFill>
                <a:latin typeface="Arial"/>
              </a:rPr>
              <a:t>8-12</a:t>
            </a:r>
            <a:r>
              <a:rPr lang="ro-RO" sz="1200" spc="60" dirty="0">
                <a:solidFill>
                  <a:srgbClr val="26315E"/>
                </a:solidFill>
                <a:latin typeface="Arial"/>
              </a:rPr>
              <a:t> ani</a:t>
            </a:r>
            <a:r>
              <a:rPr lang="en-US" sz="1200" spc="60" dirty="0">
                <a:solidFill>
                  <a:srgbClr val="26315E"/>
                </a:solidFill>
                <a:latin typeface="Arial"/>
              </a:rPr>
              <a:t>. </a:t>
            </a:r>
          </a:p>
          <a:p>
            <a:pPr>
              <a:lnSpc>
                <a:spcPts val="1439"/>
              </a:lnSpc>
              <a:spcBef>
                <a:spcPct val="0"/>
              </a:spcBef>
            </a:pPr>
            <a:endParaRPr lang="en-US" sz="1200" spc="60" dirty="0">
              <a:solidFill>
                <a:srgbClr val="26315E"/>
              </a:solidFill>
              <a:latin typeface="Arial"/>
            </a:endParaRPr>
          </a:p>
          <a:p>
            <a:pPr>
              <a:lnSpc>
                <a:spcPts val="1439"/>
              </a:lnSpc>
              <a:spcBef>
                <a:spcPct val="0"/>
              </a:spcBef>
            </a:pPr>
            <a:r>
              <a:rPr lang="en-US" sz="1200" spc="60" dirty="0" err="1">
                <a:solidFill>
                  <a:srgbClr val="26315E"/>
                </a:solidFill>
                <a:latin typeface="Arial"/>
              </a:rPr>
              <a:t>Titl</a:t>
            </a:r>
            <a:r>
              <a:rPr lang="ro-RO" sz="1200" spc="60" dirty="0">
                <a:solidFill>
                  <a:srgbClr val="26315E"/>
                </a:solidFill>
                <a:latin typeface="Arial"/>
              </a:rPr>
              <a:t>u</a:t>
            </a:r>
            <a:r>
              <a:rPr lang="en-US" sz="1200" spc="60" dirty="0">
                <a:solidFill>
                  <a:srgbClr val="26315E"/>
                </a:solidFill>
                <a:latin typeface="Arial"/>
              </a:rPr>
              <a:t>: </a:t>
            </a:r>
            <a:r>
              <a:rPr lang="ro-RO" sz="1200" spc="60" dirty="0">
                <a:solidFill>
                  <a:srgbClr val="26315E"/>
                </a:solidFill>
                <a:latin typeface="Arial Bold"/>
              </a:rPr>
              <a:t>„Campioni ai compasiunii: Îmbrăcați în dragostea lui Dumnezeu”</a:t>
            </a:r>
            <a:endParaRPr lang="en-US" sz="1200" spc="60" dirty="0">
              <a:solidFill>
                <a:srgbClr val="26315E"/>
              </a:solidFill>
              <a:latin typeface="Arial Bold"/>
            </a:endParaRPr>
          </a:p>
          <a:p>
            <a:pPr>
              <a:lnSpc>
                <a:spcPts val="1439"/>
              </a:lnSpc>
              <a:spcBef>
                <a:spcPct val="0"/>
              </a:spcBef>
            </a:pPr>
            <a:endParaRPr lang="en-US" sz="1200" spc="60" dirty="0">
              <a:solidFill>
                <a:srgbClr val="26315E"/>
              </a:solidFill>
              <a:latin typeface="Arial Bold"/>
            </a:endParaRPr>
          </a:p>
          <a:p>
            <a:pPr>
              <a:lnSpc>
                <a:spcPts val="1439"/>
              </a:lnSpc>
              <a:spcBef>
                <a:spcPct val="0"/>
              </a:spcBef>
            </a:pPr>
            <a:r>
              <a:rPr lang="en-US" sz="1200" b="1" spc="60" dirty="0" err="1">
                <a:solidFill>
                  <a:srgbClr val="26315E"/>
                </a:solidFill>
                <a:latin typeface="Arial"/>
              </a:rPr>
              <a:t>Introduc</a:t>
            </a:r>
            <a:r>
              <a:rPr lang="ro-RO" sz="1200" b="1" spc="60" dirty="0">
                <a:solidFill>
                  <a:srgbClr val="26315E"/>
                </a:solidFill>
                <a:latin typeface="Arial"/>
              </a:rPr>
              <a:t>ere</a:t>
            </a:r>
            <a:endParaRPr lang="en-US" sz="1200" b="1" spc="60" dirty="0">
              <a:solidFill>
                <a:srgbClr val="26315E"/>
              </a:solidFill>
              <a:latin typeface="Arial"/>
            </a:endParaRPr>
          </a:p>
          <a:p>
            <a:pPr>
              <a:lnSpc>
                <a:spcPts val="1439"/>
              </a:lnSpc>
              <a:spcBef>
                <a:spcPct val="0"/>
              </a:spcBef>
            </a:pPr>
            <a:r>
              <a:rPr lang="ro-RO" sz="1200" spc="60" dirty="0">
                <a:solidFill>
                  <a:srgbClr val="26315E"/>
                </a:solidFill>
                <a:latin typeface="Arial"/>
              </a:rPr>
              <a:t>Bună ziua și Sabat fericit! Sunt super încântat să fiu alături de voi astăzi pentru a vă spune ce am învățat despre a fi un campion al compasiunii. Deoarece trăim într-o lume care are nevoie de mai mulți oameni care să răspândească compasiunea, am venit aici cu scopul de a face mai mulți campioni ai compasiunii! Astăzi vom explora extraordinara lume a dragostei și bunătății</a:t>
            </a:r>
            <a:r>
              <a:rPr lang="en-US" sz="1200" spc="60" dirty="0">
                <a:solidFill>
                  <a:srgbClr val="26315E"/>
                </a:solidFill>
                <a:latin typeface="Arial"/>
              </a:rPr>
              <a:t>.</a:t>
            </a:r>
          </a:p>
          <a:p>
            <a:pPr>
              <a:lnSpc>
                <a:spcPts val="1439"/>
              </a:lnSpc>
              <a:spcBef>
                <a:spcPct val="0"/>
              </a:spcBef>
            </a:pPr>
            <a:endParaRPr lang="en-US" sz="1200" spc="60" dirty="0">
              <a:solidFill>
                <a:srgbClr val="26315E"/>
              </a:solidFill>
              <a:latin typeface="Arial"/>
            </a:endParaRPr>
          </a:p>
          <a:p>
            <a:pPr>
              <a:lnSpc>
                <a:spcPts val="1439"/>
              </a:lnSpc>
              <a:spcBef>
                <a:spcPct val="0"/>
              </a:spcBef>
            </a:pPr>
            <a:r>
              <a:rPr lang="ro-RO" sz="1200" spc="60" dirty="0">
                <a:solidFill>
                  <a:srgbClr val="26315E"/>
                </a:solidFill>
                <a:latin typeface="Arial Bold"/>
              </a:rPr>
              <a:t>Rugăciune de deschidere</a:t>
            </a:r>
            <a:endParaRPr lang="en-US" sz="1200" spc="60" dirty="0">
              <a:solidFill>
                <a:srgbClr val="26315E"/>
              </a:solidFill>
              <a:latin typeface="Arial Bold"/>
            </a:endParaRPr>
          </a:p>
          <a:p>
            <a:pPr>
              <a:lnSpc>
                <a:spcPts val="1439"/>
              </a:lnSpc>
              <a:spcBef>
                <a:spcPct val="0"/>
              </a:spcBef>
            </a:pPr>
            <a:r>
              <a:rPr lang="ro-RO" sz="1200" spc="60" dirty="0">
                <a:solidFill>
                  <a:srgbClr val="26315E"/>
                </a:solidFill>
                <a:latin typeface="Arial"/>
              </a:rPr>
              <a:t>Să începem cu o rugăciune</a:t>
            </a:r>
            <a:r>
              <a:rPr lang="en-US" sz="1200" spc="60" dirty="0">
                <a:solidFill>
                  <a:srgbClr val="26315E"/>
                </a:solidFill>
                <a:latin typeface="Arial"/>
              </a:rPr>
              <a:t>. </a:t>
            </a:r>
          </a:p>
          <a:p>
            <a:pPr>
              <a:lnSpc>
                <a:spcPts val="1439"/>
              </a:lnSpc>
              <a:spcBef>
                <a:spcPct val="0"/>
              </a:spcBef>
            </a:pPr>
            <a:endParaRPr lang="en-US" sz="1200" spc="60" dirty="0">
              <a:solidFill>
                <a:srgbClr val="26315E"/>
              </a:solidFill>
              <a:latin typeface="Arial"/>
            </a:endParaRPr>
          </a:p>
          <a:p>
            <a:pPr>
              <a:lnSpc>
                <a:spcPts val="1439"/>
              </a:lnSpc>
              <a:spcBef>
                <a:spcPct val="0"/>
              </a:spcBef>
            </a:pPr>
            <a:r>
              <a:rPr lang="ro-RO" sz="1200" spc="60" dirty="0">
                <a:solidFill>
                  <a:srgbClr val="26315E"/>
                </a:solidFill>
                <a:latin typeface="Arial"/>
              </a:rPr>
              <a:t>Tată iubit, Îți mulțumesc pentru că ne-ai adus astăzi aici. Deschide-ne inimile la învățăturile din Cuvântul Tău acum, când explorăm minunile compasiunii. Fie ca dragostea Ta să strălucească în viețile noastre pe măsură ce învățăm să fim adevărați campioni ai compasiunii îmbrăcați în dragostea Ta divină. Amin</a:t>
            </a:r>
            <a:r>
              <a:rPr lang="en-US" sz="1200" spc="60" dirty="0">
                <a:solidFill>
                  <a:srgbClr val="26315E"/>
                </a:solidFill>
                <a:latin typeface="Arial"/>
              </a:rPr>
              <a:t>!</a:t>
            </a:r>
          </a:p>
          <a:p>
            <a:pPr>
              <a:lnSpc>
                <a:spcPts val="1439"/>
              </a:lnSpc>
              <a:spcBef>
                <a:spcPct val="0"/>
              </a:spcBef>
            </a:pPr>
            <a:endParaRPr lang="en-US" sz="1200" spc="60" dirty="0">
              <a:solidFill>
                <a:srgbClr val="26315E"/>
              </a:solidFill>
              <a:latin typeface="Arial"/>
            </a:endParaRPr>
          </a:p>
          <a:p>
            <a:pPr>
              <a:lnSpc>
                <a:spcPts val="1439"/>
              </a:lnSpc>
              <a:spcBef>
                <a:spcPct val="0"/>
              </a:spcBef>
            </a:pPr>
            <a:r>
              <a:rPr lang="ro-RO" sz="1200" spc="60" dirty="0">
                <a:solidFill>
                  <a:srgbClr val="26315E"/>
                </a:solidFill>
                <a:latin typeface="Arial Bold"/>
              </a:rPr>
              <a:t>Apel la compasiune</a:t>
            </a:r>
            <a:endParaRPr lang="en-US" sz="1200" spc="60" dirty="0">
              <a:solidFill>
                <a:srgbClr val="26315E"/>
              </a:solidFill>
              <a:latin typeface="Arial Bold"/>
            </a:endParaRPr>
          </a:p>
          <a:p>
            <a:pPr>
              <a:lnSpc>
                <a:spcPts val="1439"/>
              </a:lnSpc>
              <a:spcBef>
                <a:spcPct val="0"/>
              </a:spcBef>
            </a:pPr>
            <a:endParaRPr lang="en-US" sz="1200" spc="60" dirty="0">
              <a:solidFill>
                <a:srgbClr val="26315E"/>
              </a:solidFill>
              <a:latin typeface="Arial Bold"/>
            </a:endParaRPr>
          </a:p>
          <a:p>
            <a:pPr>
              <a:lnSpc>
                <a:spcPts val="1439"/>
              </a:lnSpc>
              <a:spcBef>
                <a:spcPct val="0"/>
              </a:spcBef>
            </a:pPr>
            <a:r>
              <a:rPr lang="ro-RO" sz="1200" spc="60" dirty="0">
                <a:solidFill>
                  <a:srgbClr val="26315E"/>
                </a:solidFill>
                <a:latin typeface="Arial"/>
              </a:rPr>
              <a:t>Imaginați-vă că primiți un apel direct de la Dumnezeu și vă invită să fiți campioni ai compasiunii. Nu ar fi uimitor? Vestea incredibilă este că Dumnezeu ne-a chemat deja pe fiecare dintre noi să fim campioni ai compasiunii</a:t>
            </a:r>
            <a:r>
              <a:rPr lang="en-US" sz="1200" spc="60" dirty="0">
                <a:solidFill>
                  <a:srgbClr val="26315E"/>
                </a:solidFill>
                <a:latin typeface="Arial"/>
              </a:rPr>
              <a:t>!</a:t>
            </a:r>
          </a:p>
          <a:p>
            <a:pPr>
              <a:lnSpc>
                <a:spcPts val="1439"/>
              </a:lnSpc>
              <a:spcBef>
                <a:spcPct val="0"/>
              </a:spcBef>
            </a:pPr>
            <a:endParaRPr lang="ro-RO" sz="1200" spc="60" dirty="0">
              <a:solidFill>
                <a:srgbClr val="26315E"/>
              </a:solidFill>
              <a:latin typeface="Arial"/>
            </a:endParaRPr>
          </a:p>
          <a:p>
            <a:pPr>
              <a:lnSpc>
                <a:spcPts val="1439"/>
              </a:lnSpc>
              <a:spcBef>
                <a:spcPct val="0"/>
              </a:spcBef>
            </a:pPr>
            <a:r>
              <a:rPr lang="ro-RO" sz="1200" spc="60" dirty="0">
                <a:solidFill>
                  <a:srgbClr val="26315E"/>
                </a:solidFill>
                <a:latin typeface="Arial"/>
              </a:rPr>
              <a:t>Ne bazăm pe textul din </a:t>
            </a:r>
            <a:r>
              <a:rPr lang="ro-RO" sz="1200" spc="60" dirty="0" err="1">
                <a:solidFill>
                  <a:srgbClr val="26315E"/>
                </a:solidFill>
                <a:latin typeface="Arial"/>
              </a:rPr>
              <a:t>Coloseni</a:t>
            </a:r>
            <a:r>
              <a:rPr lang="ro-RO" sz="1200" spc="60" dirty="0">
                <a:solidFill>
                  <a:srgbClr val="26315E"/>
                </a:solidFill>
                <a:latin typeface="Arial"/>
              </a:rPr>
              <a:t> 3:12, unde Biblia ne spune: „fiind aleșii lui Dumnezeu și având statutul de sfinți iubiți de El, «îmbrăcați-vă» cu o inimă plină de compasiune, cu bunătate, cu modestie, cu blândețe și cu răbdare” (BVA). Ce mod frumos de a ne reaminti! Suntem chemați să ne îmbrăcăm cu hainele iubirii lui Dumnezeu și să i-o transmitem lumii.</a:t>
            </a:r>
          </a:p>
          <a:p>
            <a:pPr>
              <a:lnSpc>
                <a:spcPts val="1439"/>
              </a:lnSpc>
              <a:spcBef>
                <a:spcPct val="0"/>
              </a:spcBef>
            </a:pPr>
            <a:endParaRPr lang="ro-RO" sz="1200" spc="60" dirty="0">
              <a:solidFill>
                <a:srgbClr val="26315E"/>
              </a:solidFill>
              <a:latin typeface="Arial"/>
            </a:endParaRPr>
          </a:p>
          <a:p>
            <a:pPr>
              <a:lnSpc>
                <a:spcPts val="1439"/>
              </a:lnSpc>
              <a:spcBef>
                <a:spcPct val="0"/>
              </a:spcBef>
            </a:pPr>
            <a:r>
              <a:rPr lang="ro-RO" sz="1200" spc="60" dirty="0">
                <a:solidFill>
                  <a:srgbClr val="26315E"/>
                </a:solidFill>
                <a:latin typeface="Arial"/>
              </a:rPr>
              <a:t>Asemenea multor campioni, trebuie să îndeplinim anumite misiuni pentru a putea purta acest titlu. Astăzi vom analiza principalele misiuni pe care trebuie să le îndeplinim pentru a fi numiți campioni ai compasiunii</a:t>
            </a:r>
            <a:r>
              <a:rPr lang="en-US" sz="1200" spc="60" dirty="0">
                <a:solidFill>
                  <a:srgbClr val="26315E"/>
                </a:solidFill>
                <a:latin typeface="Arial"/>
              </a:rPr>
              <a:t>. </a:t>
            </a:r>
          </a:p>
          <a:p>
            <a:pPr>
              <a:lnSpc>
                <a:spcPts val="1439"/>
              </a:lnSpc>
              <a:spcBef>
                <a:spcPct val="0"/>
              </a:spcBef>
            </a:pPr>
            <a:endParaRPr lang="en-US" sz="1200" spc="60" dirty="0">
              <a:solidFill>
                <a:srgbClr val="26315E"/>
              </a:solidFill>
              <a:latin typeface="Arial"/>
            </a:endParaRPr>
          </a:p>
          <a:p>
            <a:pPr>
              <a:lnSpc>
                <a:spcPts val="1439"/>
              </a:lnSpc>
              <a:spcBef>
                <a:spcPct val="0"/>
              </a:spcBef>
            </a:pPr>
            <a:r>
              <a:rPr lang="ro-RO" sz="1200" spc="60" dirty="0">
                <a:solidFill>
                  <a:srgbClr val="26315E"/>
                </a:solidFill>
                <a:latin typeface="Arial Bold"/>
              </a:rPr>
              <a:t>Misiunea Bunătății</a:t>
            </a:r>
            <a:endParaRPr lang="en-US" sz="1200" spc="60" dirty="0">
              <a:solidFill>
                <a:srgbClr val="26315E"/>
              </a:solidFill>
              <a:latin typeface="Arial Bold"/>
            </a:endParaRPr>
          </a:p>
          <a:p>
            <a:pPr>
              <a:lnSpc>
                <a:spcPts val="1439"/>
              </a:lnSpc>
              <a:spcBef>
                <a:spcPct val="0"/>
              </a:spcBef>
            </a:pPr>
            <a:endParaRPr lang="en-US" sz="1200" spc="60" dirty="0">
              <a:solidFill>
                <a:srgbClr val="26315E"/>
              </a:solidFill>
              <a:latin typeface="Arial Bold"/>
            </a:endParaRPr>
          </a:p>
          <a:p>
            <a:pPr>
              <a:lnSpc>
                <a:spcPts val="1439"/>
              </a:lnSpc>
              <a:spcBef>
                <a:spcPct val="0"/>
              </a:spcBef>
            </a:pPr>
            <a:r>
              <a:rPr lang="ro-RO" sz="1200" spc="60" dirty="0">
                <a:solidFill>
                  <a:srgbClr val="26315E"/>
                </a:solidFill>
                <a:latin typeface="Arial"/>
              </a:rPr>
              <a:t>Misiunea noastră în calitate de campioni ai compasiunii este să răspândim bunătate așa cum împrăștiem </a:t>
            </a:r>
            <a:r>
              <a:rPr lang="ro-RO" sz="1200" spc="60" dirty="0" err="1">
                <a:solidFill>
                  <a:srgbClr val="26315E"/>
                </a:solidFill>
                <a:latin typeface="Arial"/>
              </a:rPr>
              <a:t>confetti</a:t>
            </a:r>
            <a:r>
              <a:rPr lang="ro-RO" sz="1200" spc="60" dirty="0">
                <a:solidFill>
                  <a:srgbClr val="26315E"/>
                </a:solidFill>
                <a:latin typeface="Arial"/>
              </a:rPr>
              <a:t>! </a:t>
            </a:r>
            <a:r>
              <a:rPr lang="ro-RO" sz="1200" spc="60" dirty="0" err="1">
                <a:solidFill>
                  <a:srgbClr val="26315E"/>
                </a:solidFill>
                <a:latin typeface="Arial"/>
              </a:rPr>
              <a:t>Coloseni</a:t>
            </a:r>
            <a:r>
              <a:rPr lang="ro-RO" sz="1200" spc="60" dirty="0">
                <a:solidFill>
                  <a:srgbClr val="26315E"/>
                </a:solidFill>
                <a:latin typeface="Arial"/>
              </a:rPr>
              <a:t> 3:12 ne îndrumă: „«îmbrăcați-vă» cu o inimă plină de compasiune”. Acest verset ne încurajează să purtăm compasiunea asemenea unei pelerine de </a:t>
            </a:r>
            <a:r>
              <a:rPr lang="ro-RO" sz="1200" spc="60" dirty="0" err="1">
                <a:solidFill>
                  <a:srgbClr val="26315E"/>
                </a:solidFill>
                <a:latin typeface="Arial"/>
              </a:rPr>
              <a:t>supererou</a:t>
            </a:r>
            <a:r>
              <a:rPr lang="ro-RO" sz="1200" spc="60" dirty="0">
                <a:solidFill>
                  <a:srgbClr val="26315E"/>
                </a:solidFill>
                <a:latin typeface="Arial"/>
              </a:rPr>
              <a:t>, răspândind dragostea lui Dumnezeu pe oriunde trecem. Și putem face acest lucru chiar fără prea mult efort. Putem să oferim o felicitare sau o îmbrățișare, sau chiar numai să ținem ușa pentru cineva. Prin fapte bune aparent mici, le putem transmite dragostea lui Dumnezeu multor oameni.</a:t>
            </a:r>
            <a:endParaRPr lang="en-US" sz="1200" spc="60" dirty="0">
              <a:solidFill>
                <a:srgbClr val="26315E"/>
              </a:solidFill>
              <a:latin typeface="Arial"/>
            </a:endParaRPr>
          </a:p>
          <a:p>
            <a:pPr>
              <a:lnSpc>
                <a:spcPts val="1439"/>
              </a:lnSpc>
              <a:spcBef>
                <a:spcPct val="0"/>
              </a:spcBef>
            </a:pPr>
            <a:endParaRPr lang="en-US" sz="1200" spc="60" dirty="0">
              <a:solidFill>
                <a:srgbClr val="26315E"/>
              </a:solidFill>
              <a:latin typeface="Arial"/>
            </a:endParaRPr>
          </a:p>
          <a:p>
            <a:pPr>
              <a:lnSpc>
                <a:spcPts val="1439"/>
              </a:lnSpc>
              <a:spcBef>
                <a:spcPct val="0"/>
              </a:spcBef>
            </a:pPr>
            <a:endParaRPr lang="en-US" sz="1200" spc="60" dirty="0">
              <a:solidFill>
                <a:srgbClr val="26315E"/>
              </a:solidFill>
              <a:latin typeface="Arial"/>
            </a:endParaRPr>
          </a:p>
          <a:p>
            <a:pPr>
              <a:lnSpc>
                <a:spcPts val="1439"/>
              </a:lnSpc>
              <a:spcBef>
                <a:spcPct val="0"/>
              </a:spcBef>
            </a:pPr>
            <a:endParaRPr lang="en-US" sz="1200" spc="60" dirty="0">
              <a:solidFill>
                <a:srgbClr val="26315E"/>
              </a:solidFill>
              <a:latin typeface="Arial"/>
            </a:endParaRPr>
          </a:p>
        </p:txBody>
      </p:sp>
      <p:sp>
        <p:nvSpPr>
          <p:cNvPr id="6" name="Freeform 6"/>
          <p:cNvSpPr/>
          <p:nvPr/>
        </p:nvSpPr>
        <p:spPr>
          <a:xfrm>
            <a:off x="6365778" y="1003300"/>
            <a:ext cx="598961" cy="1043941"/>
          </a:xfrm>
          <a:custGeom>
            <a:avLst/>
            <a:gdLst/>
            <a:ahLst/>
            <a:cxnLst/>
            <a:rect l="l" t="t" r="r" b="b"/>
            <a:pathLst>
              <a:path w="598961" h="1043941">
                <a:moveTo>
                  <a:pt x="0" y="0"/>
                </a:moveTo>
                <a:lnTo>
                  <a:pt x="598961" y="0"/>
                </a:lnTo>
                <a:lnTo>
                  <a:pt x="598961" y="1043941"/>
                </a:lnTo>
                <a:lnTo>
                  <a:pt x="0" y="1043941"/>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5043010" y="598798"/>
            <a:ext cx="2204568" cy="179536"/>
          </a:xfrm>
          <a:prstGeom prst="rect">
            <a:avLst/>
          </a:prstGeom>
        </p:spPr>
        <p:txBody>
          <a:bodyPr lIns="0" tIns="0" rIns="0" bIns="0" rtlCol="0" anchor="t">
            <a:spAutoFit/>
          </a:bodyPr>
          <a:lstStyle/>
          <a:p>
            <a:pPr>
              <a:lnSpc>
                <a:spcPts val="1439"/>
              </a:lnSpc>
            </a:pPr>
            <a:r>
              <a:rPr lang="ro-RO" sz="1100" spc="60" dirty="0">
                <a:solidFill>
                  <a:srgbClr val="26315E"/>
                </a:solidFill>
                <a:latin typeface="Arial Bold"/>
              </a:rPr>
              <a:t>ZI de BINE pentru Copii</a:t>
            </a:r>
            <a:endParaRPr lang="en-US" sz="1100" spc="60" dirty="0">
              <a:solidFill>
                <a:srgbClr val="26315E"/>
              </a:solidFill>
              <a:latin typeface="Arial Bold"/>
            </a:endParaRPr>
          </a:p>
        </p:txBody>
      </p:sp>
      <p:sp>
        <p:nvSpPr>
          <p:cNvPr id="8" name="TextBox 8"/>
          <p:cNvSpPr txBox="1"/>
          <p:nvPr/>
        </p:nvSpPr>
        <p:spPr>
          <a:xfrm>
            <a:off x="432914" y="9805529"/>
            <a:ext cx="2011942" cy="179536"/>
          </a:xfrm>
          <a:prstGeom prst="rect">
            <a:avLst/>
          </a:prstGeom>
        </p:spPr>
        <p:txBody>
          <a:bodyPr lIns="0" tIns="0" rIns="0" bIns="0" rtlCol="0" anchor="t">
            <a:spAutoFit/>
          </a:bodyPr>
          <a:lstStyle/>
          <a:p>
            <a:pPr algn="ctr">
              <a:lnSpc>
                <a:spcPts val="1439"/>
              </a:lnSpc>
            </a:pPr>
            <a:r>
              <a:rPr lang="ro-RO" sz="1200" spc="60" dirty="0">
                <a:solidFill>
                  <a:srgbClr val="26315E"/>
                </a:solidFill>
                <a:latin typeface="Arial"/>
              </a:rPr>
              <a:t>Slujirea copiilor</a:t>
            </a:r>
            <a:endParaRPr lang="en-US" sz="1200" spc="60" dirty="0">
              <a:solidFill>
                <a:srgbClr val="26315E"/>
              </a:solidFill>
              <a:latin typeface="Arial"/>
            </a:endParaRPr>
          </a:p>
        </p:txBody>
      </p:sp>
      <p:sp>
        <p:nvSpPr>
          <p:cNvPr id="9" name="AutoShape 9"/>
          <p:cNvSpPr/>
          <p:nvPr/>
        </p:nvSpPr>
        <p:spPr>
          <a:xfrm>
            <a:off x="1898287" y="708335"/>
            <a:ext cx="2979789" cy="0"/>
          </a:xfrm>
          <a:prstGeom prst="line">
            <a:avLst/>
          </a:prstGeom>
          <a:ln w="19050" cap="rnd">
            <a:solidFill>
              <a:srgbClr val="26315E"/>
            </a:solidFill>
            <a:prstDash val="solid"/>
            <a:headEnd type="none" w="sm" len="sm"/>
            <a:tailEnd type="none" w="sm" len="sm"/>
          </a:ln>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1379</TotalTime>
  <Words>2805</Words>
  <Application>Microsoft Macintosh PowerPoint</Application>
  <PresentationFormat>Custom</PresentationFormat>
  <Paragraphs>253</Paragraphs>
  <Slides>11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 Bold</vt:lpstr>
      <vt:lpstr>Arial Bold Italics</vt:lpstr>
      <vt:lpstr>Arial</vt:lpstr>
      <vt:lpstr>Cerebri Bold</vt:lpstr>
      <vt:lpstr>Canva Sans Bold</vt:lpstr>
      <vt:lpstr>Cerebri</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CHILDREN'S DAY 2024</dc:title>
  <cp:lastModifiedBy>Alina Iulia Chirileanu</cp:lastModifiedBy>
  <cp:revision>21</cp:revision>
  <dcterms:created xsi:type="dcterms:W3CDTF">2006-08-16T00:00:00Z</dcterms:created>
  <dcterms:modified xsi:type="dcterms:W3CDTF">2024-03-06T12:11:14Z</dcterms:modified>
  <dc:identifier>DAF8eSj_H8I</dc:identifier>
</cp:coreProperties>
</file>